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67" r:id="rId4"/>
    <p:sldId id="268" r:id="rId5"/>
    <p:sldId id="269" r:id="rId6"/>
    <p:sldId id="258" r:id="rId7"/>
    <p:sldId id="279" r:id="rId8"/>
    <p:sldId id="273" r:id="rId9"/>
    <p:sldId id="274" r:id="rId10"/>
    <p:sldId id="27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Medium" panose="020B0604020202020204" charset="0"/>
      <p:regular r:id="rId17"/>
    </p:embeddedFont>
    <p:embeddedFont>
      <p:font typeface="DM Sans Bold" panose="020B0604020202020204" charset="0"/>
      <p:bold r:id="rId18"/>
    </p:embeddedFont>
    <p:embeddedFont>
      <p:font typeface="Poppins" panose="00000500000000000000" pitchFamily="2" charset="0"/>
      <p:regular r:id="rId19"/>
      <p:bold r:id="rId20"/>
      <p:italic r:id="rId21"/>
      <p:boldItalic r:id="rId22"/>
    </p:embeddedFont>
    <p:embeddedFont>
      <p:font typeface="Rustic Print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CC0066"/>
    <a:srgbClr val="3F6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7384" autoAdjust="0"/>
  </p:normalViewPr>
  <p:slideViewPr>
    <p:cSldViewPr>
      <p:cViewPr varScale="1">
        <p:scale>
          <a:sx n="42" d="100"/>
          <a:sy n="42" d="100"/>
        </p:scale>
        <p:origin x="99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8200F-2089-4966-82D9-D07E0459E6CC}" type="datetimeFigureOut">
              <a:rPr lang="en-IN" smtClean="0"/>
              <a:t>23-01-2025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D97A4-AEDC-4EC6-925A-B8F6063B00BE}" type="slidenum">
              <a:rPr lang="en-IN" smtClean="0"/>
              <a:t>‹#›</a:t>
            </a:fld>
            <a:endParaRPr lang="en-IN"/>
          </a:p>
        </p:txBody>
      </p:sp>
    </p:spTree>
    <p:extLst>
      <p:ext uri="{BB962C8B-B14F-4D97-AF65-F5344CB8AC3E}">
        <p14:creationId xmlns:p14="http://schemas.microsoft.com/office/powerpoint/2010/main" val="63904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D97A4-AEDC-4EC6-925A-B8F6063B00BE}" type="slidenum">
              <a:rPr lang="en-IN" smtClean="0"/>
              <a:t>1</a:t>
            </a:fld>
            <a:endParaRPr lang="en-IN"/>
          </a:p>
        </p:txBody>
      </p:sp>
    </p:spTree>
    <p:extLst>
      <p:ext uri="{BB962C8B-B14F-4D97-AF65-F5344CB8AC3E}">
        <p14:creationId xmlns:p14="http://schemas.microsoft.com/office/powerpoint/2010/main" val="2774925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16.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9924524" y="9094741"/>
            <a:ext cx="5331561" cy="3282777"/>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4142913">
            <a:off x="12361563" y="2621106"/>
            <a:ext cx="2770524" cy="1664799"/>
          </a:xfrm>
          <a:custGeom>
            <a:avLst/>
            <a:gdLst/>
            <a:ahLst/>
            <a:cxnLst/>
            <a:rect l="l" t="t" r="r" b="b"/>
            <a:pathLst>
              <a:path w="2770524" h="1664799">
                <a:moveTo>
                  <a:pt x="0" y="0"/>
                </a:moveTo>
                <a:lnTo>
                  <a:pt x="2770525" y="0"/>
                </a:lnTo>
                <a:lnTo>
                  <a:pt x="2770525"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pic>
        <p:nvPicPr>
          <p:cNvPr id="1026" name="Picture 2">
            <a:extLst>
              <a:ext uri="{FF2B5EF4-FFF2-40B4-BE49-F238E27FC236}">
                <a16:creationId xmlns:a16="http://schemas.microsoft.com/office/drawing/2014/main" id="{F0DD7456-992F-26FF-4704-6B350677BDA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24977" y="3116083"/>
            <a:ext cx="9167223" cy="190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4559FB1-8DED-CEF9-996A-F50010859F7A}"/>
              </a:ext>
            </a:extLst>
          </p:cNvPr>
          <p:cNvSpPr txBox="1"/>
          <p:nvPr/>
        </p:nvSpPr>
        <p:spPr>
          <a:xfrm>
            <a:off x="6112533" y="5315275"/>
            <a:ext cx="5722977" cy="1015663"/>
          </a:xfrm>
          <a:prstGeom prst="rect">
            <a:avLst/>
          </a:prstGeom>
          <a:noFill/>
        </p:spPr>
        <p:txBody>
          <a:bodyPr wrap="none" rtlCol="0">
            <a:spAutoFit/>
          </a:bodyPr>
          <a:lstStyle/>
          <a:p>
            <a:r>
              <a:rPr lang="en-US" sz="6000" b="1" dirty="0">
                <a:solidFill>
                  <a:srgbClr val="002060"/>
                </a:solidFill>
              </a:rPr>
              <a:t>Business Analysis</a:t>
            </a:r>
            <a:endParaRPr lang="en-IN" sz="6000" b="1" dirty="0">
              <a:solidFill>
                <a:srgbClr val="002060"/>
              </a:solidFill>
            </a:endParaRPr>
          </a:p>
        </p:txBody>
      </p:sp>
      <p:sp>
        <p:nvSpPr>
          <p:cNvPr id="23" name="TextBox 18">
            <a:extLst>
              <a:ext uri="{FF2B5EF4-FFF2-40B4-BE49-F238E27FC236}">
                <a16:creationId xmlns:a16="http://schemas.microsoft.com/office/drawing/2014/main" id="{DAE7D9C8-CB3D-5305-4B53-E2746603113D}"/>
              </a:ext>
            </a:extLst>
          </p:cNvPr>
          <p:cNvSpPr txBox="1"/>
          <p:nvPr/>
        </p:nvSpPr>
        <p:spPr>
          <a:xfrm>
            <a:off x="4337529" y="8392445"/>
            <a:ext cx="9636547" cy="615553"/>
          </a:xfrm>
          <a:prstGeom prst="rect">
            <a:avLst/>
          </a:prstGeom>
        </p:spPr>
        <p:txBody>
          <a:bodyPr wrap="square" lIns="0" tIns="0" rIns="0" bIns="0" rtlCol="0" anchor="t">
            <a:spAutoFit/>
          </a:bodyPr>
          <a:lstStyle/>
          <a:p>
            <a:pPr algn="ctr">
              <a:spcBef>
                <a:spcPct val="0"/>
              </a:spcBef>
            </a:pPr>
            <a:r>
              <a:rPr lang="en-US" sz="4000" b="1" spc="-37" dirty="0">
                <a:solidFill>
                  <a:srgbClr val="051D40"/>
                </a:solidFill>
                <a:latin typeface="Poppins"/>
                <a:ea typeface="Poppins"/>
                <a:cs typeface="Poppins"/>
                <a:sym typeface="Poppins"/>
              </a:rPr>
              <a:t>By: </a:t>
            </a:r>
            <a:r>
              <a:rPr lang="en-US" sz="4000" b="1" spc="-37" dirty="0" err="1">
                <a:solidFill>
                  <a:srgbClr val="051D40"/>
                </a:solidFill>
                <a:latin typeface="Poppins"/>
                <a:ea typeface="Poppins"/>
                <a:cs typeface="Poppins"/>
                <a:sym typeface="Poppins"/>
              </a:rPr>
              <a:t>Thambidurai</a:t>
            </a:r>
            <a:r>
              <a:rPr lang="en-US" sz="4000" b="1" spc="-37" dirty="0">
                <a:solidFill>
                  <a:srgbClr val="051D40"/>
                </a:solidFill>
                <a:latin typeface="Poppins"/>
                <a:ea typeface="Poppins"/>
                <a:cs typeface="Poppins"/>
                <a:sym typeface="Poppins"/>
              </a:rPr>
              <a:t> </a:t>
            </a:r>
            <a:r>
              <a:rPr lang="en-US" sz="4000" b="1" spc="-37" dirty="0" err="1">
                <a:solidFill>
                  <a:srgbClr val="051D40"/>
                </a:solidFill>
                <a:latin typeface="Poppins"/>
                <a:ea typeface="Poppins"/>
                <a:cs typeface="Poppins"/>
                <a:sym typeface="Poppins"/>
              </a:rPr>
              <a:t>Sundaramoorthy</a:t>
            </a:r>
            <a:endParaRPr lang="en-US" sz="4000" b="1" spc="-37" dirty="0">
              <a:solidFill>
                <a:srgbClr val="051D4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5" name="Freeform 15"/>
          <p:cNvSpPr/>
          <p:nvPr/>
        </p:nvSpPr>
        <p:spPr>
          <a:xfrm rot="4142913">
            <a:off x="12361563" y="2621106"/>
            <a:ext cx="2770524" cy="1664799"/>
          </a:xfrm>
          <a:custGeom>
            <a:avLst/>
            <a:gdLst/>
            <a:ahLst/>
            <a:cxnLst/>
            <a:rect l="l" t="t" r="r" b="b"/>
            <a:pathLst>
              <a:path w="2770524" h="1664799">
                <a:moveTo>
                  <a:pt x="0" y="0"/>
                </a:moveTo>
                <a:lnTo>
                  <a:pt x="2770525" y="0"/>
                </a:lnTo>
                <a:lnTo>
                  <a:pt x="2770525" y="1664799"/>
                </a:lnTo>
                <a:lnTo>
                  <a:pt x="0" y="166479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sp>
      <p:sp>
        <p:nvSpPr>
          <p:cNvPr id="21" name="TextBox 5">
            <a:extLst>
              <a:ext uri="{FF2B5EF4-FFF2-40B4-BE49-F238E27FC236}">
                <a16:creationId xmlns:a16="http://schemas.microsoft.com/office/drawing/2014/main" id="{E262A3CF-6373-A7EB-689A-47366B1055B3}"/>
              </a:ext>
            </a:extLst>
          </p:cNvPr>
          <p:cNvSpPr txBox="1"/>
          <p:nvPr/>
        </p:nvSpPr>
        <p:spPr>
          <a:xfrm>
            <a:off x="5011646" y="3735411"/>
            <a:ext cx="7973677" cy="4181529"/>
          </a:xfrm>
          <a:prstGeom prst="rect">
            <a:avLst/>
          </a:prstGeom>
        </p:spPr>
        <p:txBody>
          <a:bodyPr lIns="0" tIns="0" rIns="0" bIns="0" rtlCol="0" anchor="t">
            <a:spAutoFit/>
          </a:bodyPr>
          <a:lstStyle/>
          <a:p>
            <a:pPr marL="0" lvl="0" indent="0" algn="ctr">
              <a:lnSpc>
                <a:spcPts val="15866"/>
              </a:lnSpc>
            </a:pPr>
            <a:r>
              <a:rPr lang="en-US" sz="18888" spc="-1133" dirty="0">
                <a:solidFill>
                  <a:srgbClr val="0B4E7C"/>
                </a:solidFill>
                <a:latin typeface="Rustic Printed"/>
                <a:ea typeface="Rustic Printed"/>
                <a:cs typeface="Rustic Printed"/>
                <a:sym typeface="Rustic Printed"/>
              </a:rPr>
              <a:t>THANK YOU!</a:t>
            </a:r>
          </a:p>
        </p:txBody>
      </p:sp>
    </p:spTree>
    <p:extLst>
      <p:ext uri="{BB962C8B-B14F-4D97-AF65-F5344CB8AC3E}">
        <p14:creationId xmlns:p14="http://schemas.microsoft.com/office/powerpoint/2010/main" val="346642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0" y="-6688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txBody>
          <a:bodyPr/>
          <a:lstStyle/>
          <a:p>
            <a:endParaRPr lang="en-IN" dirty="0"/>
          </a:p>
        </p:txBody>
      </p:sp>
      <p:sp>
        <p:nvSpPr>
          <p:cNvPr id="3" name="TextBox 3"/>
          <p:cNvSpPr txBox="1"/>
          <p:nvPr/>
        </p:nvSpPr>
        <p:spPr>
          <a:xfrm>
            <a:off x="1504951" y="1763005"/>
            <a:ext cx="6648450" cy="1247970"/>
          </a:xfrm>
          <a:prstGeom prst="rect">
            <a:avLst/>
          </a:prstGeom>
        </p:spPr>
        <p:txBody>
          <a:bodyPr wrap="square"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INTRODUCTION:</a:t>
            </a:r>
          </a:p>
        </p:txBody>
      </p:sp>
      <p:sp>
        <p:nvSpPr>
          <p:cNvPr id="4" name="TextBox 4"/>
          <p:cNvSpPr txBox="1"/>
          <p:nvPr/>
        </p:nvSpPr>
        <p:spPr>
          <a:xfrm>
            <a:off x="1472294" y="3241519"/>
            <a:ext cx="9480958" cy="892360"/>
          </a:xfrm>
          <a:prstGeom prst="rect">
            <a:avLst/>
          </a:prstGeom>
          <a:ln>
            <a:noFill/>
          </a:ln>
          <a:effectLst/>
          <a:scene3d>
            <a:camera prst="orthographicFront">
              <a:rot lat="0" lon="0" rev="0"/>
            </a:camera>
            <a:lightRig rig="glow" dir="t">
              <a:rot lat="0" lon="0" rev="14100000"/>
            </a:lightRig>
          </a:scene3d>
          <a:sp3d prstMaterial="softEdge">
            <a:bevelT w="127000" prst="artDeco"/>
          </a:sp3d>
        </p:spPr>
        <p:txBody>
          <a:bodyPr wrap="square" lIns="0" tIns="0" rIns="0" bIns="0" rtlCol="0" anchor="t">
            <a:spAutoFit/>
          </a:bodyPr>
          <a:lstStyle/>
          <a:p>
            <a:pPr marL="0" lvl="0" indent="0" algn="l">
              <a:lnSpc>
                <a:spcPts val="2295"/>
              </a:lnSpc>
              <a:spcBef>
                <a:spcPct val="0"/>
              </a:spcBef>
            </a:pPr>
            <a:r>
              <a:rPr lang="en-US" sz="2400" b="1" spc="102" dirty="0">
                <a:solidFill>
                  <a:srgbClr val="0B4E7C"/>
                </a:solidFill>
                <a:cs typeface="Arial" panose="020B0604020202020204" pitchFamily="34" charset="0"/>
              </a:rPr>
              <a:t>In April 2012, Falguni </a:t>
            </a:r>
            <a:r>
              <a:rPr lang="en-US" sz="2400" b="1" spc="102" dirty="0" err="1">
                <a:solidFill>
                  <a:srgbClr val="0B4E7C"/>
                </a:solidFill>
                <a:cs typeface="Arial" panose="020B0604020202020204" pitchFamily="34" charset="0"/>
              </a:rPr>
              <a:t>Nayar</a:t>
            </a:r>
            <a:r>
              <a:rPr lang="en-US" sz="2400" b="1" spc="102" dirty="0">
                <a:solidFill>
                  <a:srgbClr val="0B4E7C"/>
                </a:solidFill>
                <a:cs typeface="Arial" panose="020B0604020202020204" pitchFamily="34" charset="0"/>
              </a:rPr>
              <a:t>, a former managing director at Kotak Mahindra Capital Company, founded Nykaa as an ecommerce portal curating a range of beauty and wellness products. </a:t>
            </a:r>
            <a:endParaRPr lang="en-US" sz="2400" b="1" spc="102" dirty="0">
              <a:solidFill>
                <a:srgbClr val="0B4E7C"/>
              </a:solidFill>
              <a:cs typeface="Arial" panose="020B0604020202020204" pitchFamily="34" charset="0"/>
              <a:sym typeface="Canva Sans Medium"/>
            </a:endParaRPr>
          </a:p>
        </p:txBody>
      </p:sp>
      <p:sp>
        <p:nvSpPr>
          <p:cNvPr id="5" name="Freeform 5"/>
          <p:cNvSpPr/>
          <p:nvPr/>
        </p:nvSpPr>
        <p:spPr>
          <a:xfrm>
            <a:off x="11201400" y="2021668"/>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4">
            <a:extLst>
              <a:ext uri="{FF2B5EF4-FFF2-40B4-BE49-F238E27FC236}">
                <a16:creationId xmlns:a16="http://schemas.microsoft.com/office/drawing/2014/main" id="{F17AB6C0-9D23-41A3-B941-492F35B97C98}"/>
              </a:ext>
            </a:extLst>
          </p:cNvPr>
          <p:cNvSpPr txBox="1"/>
          <p:nvPr/>
        </p:nvSpPr>
        <p:spPr>
          <a:xfrm>
            <a:off x="1470023" y="4661205"/>
            <a:ext cx="9480958" cy="2957028"/>
          </a:xfrm>
          <a:prstGeom prst="rect">
            <a:avLst/>
          </a:prstGeom>
          <a:ln>
            <a:noFill/>
          </a:ln>
          <a:effectLst/>
          <a:scene3d>
            <a:camera prst="orthographicFront">
              <a:rot lat="0" lon="0" rev="0"/>
            </a:camera>
            <a:lightRig rig="glow" dir="t">
              <a:rot lat="0" lon="0" rev="14100000"/>
            </a:lightRig>
          </a:scene3d>
          <a:sp3d prstMaterial="softEdge">
            <a:bevelT w="127000" prst="artDeco"/>
          </a:sp3d>
        </p:spPr>
        <p:txBody>
          <a:bodyPr wrap="square" lIns="0" tIns="0" rIns="0" bIns="0" rtlCol="0" anchor="t">
            <a:spAutoFit/>
          </a:bodyPr>
          <a:lstStyle/>
          <a:p>
            <a:pPr>
              <a:lnSpc>
                <a:spcPts val="2295"/>
              </a:lnSpc>
              <a:spcBef>
                <a:spcPct val="0"/>
              </a:spcBef>
            </a:pPr>
            <a:r>
              <a:rPr lang="en-US" sz="2400" b="1" u="none" spc="102" dirty="0">
                <a:solidFill>
                  <a:srgbClr val="0B4E7C"/>
                </a:solidFill>
                <a:ea typeface="Canva Sans Medium"/>
                <a:cs typeface="Arial" panose="020B0604020202020204" pitchFamily="34" charset="0"/>
                <a:sym typeface="Canva Sans Medium"/>
              </a:rPr>
              <a:t>Nykaa, is an Indian retail company, headquartered in Mumbai. It sells beauty, wellness and fashion products through its website, mobile app and over 100 physical stores. Nykaa sells products which are manufactured in India as well as internationally. In 2015, the company expanded from online-only to an omnichannel model and began selling products apart from beauty. Nykaa follows an inventory-based model with warehouses in Mumbai, New Delhi, Pune, Haryana, Kolkata and Bangalore. It has three offline store formats called Nykaa Luxe, Nykaa On Trend and Nykaa beauty Kiosks.</a:t>
            </a:r>
          </a:p>
        </p:txBody>
      </p:sp>
      <p:sp>
        <p:nvSpPr>
          <p:cNvPr id="8" name="AutoShape 3">
            <a:extLst>
              <a:ext uri="{FF2B5EF4-FFF2-40B4-BE49-F238E27FC236}">
                <a16:creationId xmlns:a16="http://schemas.microsoft.com/office/drawing/2014/main" id="{B30C40C2-3154-F2AF-A57A-B075B3C67AB1}"/>
              </a:ext>
            </a:extLst>
          </p:cNvPr>
          <p:cNvSpPr/>
          <p:nvPr/>
        </p:nvSpPr>
        <p:spPr>
          <a:xfrm flipV="1">
            <a:off x="1098960" y="8165201"/>
            <a:ext cx="10102440" cy="100129"/>
          </a:xfrm>
          <a:prstGeom prst="line">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sp>
      <p:grpSp>
        <p:nvGrpSpPr>
          <p:cNvPr id="9" name="Group 4">
            <a:extLst>
              <a:ext uri="{FF2B5EF4-FFF2-40B4-BE49-F238E27FC236}">
                <a16:creationId xmlns:a16="http://schemas.microsoft.com/office/drawing/2014/main" id="{B5B3B60F-66B7-DE4F-39E5-6EDD7FF55EE3}"/>
              </a:ext>
            </a:extLst>
          </p:cNvPr>
          <p:cNvGrpSpPr/>
          <p:nvPr/>
        </p:nvGrpSpPr>
        <p:grpSpPr>
          <a:xfrm>
            <a:off x="4470139" y="8014303"/>
            <a:ext cx="502056" cy="502056"/>
            <a:chOff x="0" y="0"/>
            <a:chExt cx="812800" cy="812800"/>
          </a:xfrm>
          <a:solidFill>
            <a:srgbClr val="002060"/>
          </a:solidFill>
        </p:grpSpPr>
        <p:sp>
          <p:nvSpPr>
            <p:cNvPr id="10" name="Freeform 5">
              <a:extLst>
                <a:ext uri="{FF2B5EF4-FFF2-40B4-BE49-F238E27FC236}">
                  <a16:creationId xmlns:a16="http://schemas.microsoft.com/office/drawing/2014/main" id="{882A7077-E60A-671F-CA75-8BD653D32D98}"/>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pFill/>
            <a:ln cap="sq">
              <a:noFill/>
              <a:prstDash val="solid"/>
              <a:miter/>
            </a:ln>
          </p:spPr>
        </p:sp>
        <p:sp>
          <p:nvSpPr>
            <p:cNvPr id="11" name="TextBox 6">
              <a:extLst>
                <a:ext uri="{FF2B5EF4-FFF2-40B4-BE49-F238E27FC236}">
                  <a16:creationId xmlns:a16="http://schemas.microsoft.com/office/drawing/2014/main" id="{CD9A4C08-C3C2-7E42-4975-EF6F246C6B80}"/>
                </a:ext>
              </a:extLst>
            </p:cNvPr>
            <p:cNvSpPr txBox="1"/>
            <p:nvPr/>
          </p:nvSpPr>
          <p:spPr>
            <a:xfrm>
              <a:off x="190500" y="219075"/>
              <a:ext cx="431800" cy="403225"/>
            </a:xfrm>
            <a:prstGeom prst="rect">
              <a:avLst/>
            </a:prstGeom>
            <a:grpFill/>
          </p:spPr>
          <p:txBody>
            <a:bodyPr lIns="50800" tIns="50800" rIns="50800" bIns="50800" rtlCol="0" anchor="ctr"/>
            <a:lstStyle/>
            <a:p>
              <a:pPr marL="0" lvl="0" indent="0" algn="ctr">
                <a:lnSpc>
                  <a:spcPts val="2266"/>
                </a:lnSpc>
                <a:spcBef>
                  <a:spcPct val="0"/>
                </a:spcBef>
              </a:pPr>
              <a:endParaRPr>
                <a:solidFill>
                  <a:srgbClr val="002060"/>
                </a:solidFill>
              </a:endParaRPr>
            </a:p>
          </p:txBody>
        </p:sp>
      </p:grpSp>
      <p:grpSp>
        <p:nvGrpSpPr>
          <p:cNvPr id="12" name="Group 7">
            <a:extLst>
              <a:ext uri="{FF2B5EF4-FFF2-40B4-BE49-F238E27FC236}">
                <a16:creationId xmlns:a16="http://schemas.microsoft.com/office/drawing/2014/main" id="{548A6A3F-BB47-8D54-6931-4E8F512D1E08}"/>
              </a:ext>
            </a:extLst>
          </p:cNvPr>
          <p:cNvGrpSpPr/>
          <p:nvPr/>
        </p:nvGrpSpPr>
        <p:grpSpPr>
          <a:xfrm>
            <a:off x="1809934" y="8029882"/>
            <a:ext cx="502056" cy="502056"/>
            <a:chOff x="0" y="0"/>
            <a:chExt cx="812800" cy="812800"/>
          </a:xfrm>
          <a:solidFill>
            <a:srgbClr val="002060"/>
          </a:solidFill>
        </p:grpSpPr>
        <p:sp>
          <p:nvSpPr>
            <p:cNvPr id="13" name="Freeform 8">
              <a:extLst>
                <a:ext uri="{FF2B5EF4-FFF2-40B4-BE49-F238E27FC236}">
                  <a16:creationId xmlns:a16="http://schemas.microsoft.com/office/drawing/2014/main" id="{B64E61D3-93A6-78DA-62C8-6D7611491794}"/>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pFill/>
          </p:spPr>
        </p:sp>
        <p:sp>
          <p:nvSpPr>
            <p:cNvPr id="14" name="TextBox 9">
              <a:extLst>
                <a:ext uri="{FF2B5EF4-FFF2-40B4-BE49-F238E27FC236}">
                  <a16:creationId xmlns:a16="http://schemas.microsoft.com/office/drawing/2014/main" id="{4B9C8DB9-A650-0303-2D02-A2BAECA2262A}"/>
                </a:ext>
              </a:extLst>
            </p:cNvPr>
            <p:cNvSpPr txBox="1"/>
            <p:nvPr/>
          </p:nvSpPr>
          <p:spPr>
            <a:xfrm>
              <a:off x="190500" y="219075"/>
              <a:ext cx="431800" cy="403225"/>
            </a:xfrm>
            <a:prstGeom prst="rect">
              <a:avLst/>
            </a:prstGeom>
            <a:grpFill/>
          </p:spPr>
          <p:txBody>
            <a:bodyPr lIns="50800" tIns="50800" rIns="50800" bIns="50800" rtlCol="0" anchor="ctr"/>
            <a:lstStyle/>
            <a:p>
              <a:pPr algn="ctr">
                <a:lnSpc>
                  <a:spcPts val="2266"/>
                </a:lnSpc>
              </a:pPr>
              <a:endParaRPr>
                <a:solidFill>
                  <a:srgbClr val="002060"/>
                </a:solidFill>
              </a:endParaRPr>
            </a:p>
          </p:txBody>
        </p:sp>
      </p:grpSp>
      <p:grpSp>
        <p:nvGrpSpPr>
          <p:cNvPr id="15" name="Group 10">
            <a:extLst>
              <a:ext uri="{FF2B5EF4-FFF2-40B4-BE49-F238E27FC236}">
                <a16:creationId xmlns:a16="http://schemas.microsoft.com/office/drawing/2014/main" id="{423AB991-60BA-A234-D349-0FC9065FA2F9}"/>
              </a:ext>
            </a:extLst>
          </p:cNvPr>
          <p:cNvGrpSpPr/>
          <p:nvPr/>
        </p:nvGrpSpPr>
        <p:grpSpPr>
          <a:xfrm>
            <a:off x="6963809" y="7967924"/>
            <a:ext cx="502056" cy="502056"/>
            <a:chOff x="0" y="0"/>
            <a:chExt cx="812800" cy="812800"/>
          </a:xfrm>
          <a:solidFill>
            <a:srgbClr val="002060"/>
          </a:solidFill>
        </p:grpSpPr>
        <p:sp>
          <p:nvSpPr>
            <p:cNvPr id="16" name="Freeform 11">
              <a:extLst>
                <a:ext uri="{FF2B5EF4-FFF2-40B4-BE49-F238E27FC236}">
                  <a16:creationId xmlns:a16="http://schemas.microsoft.com/office/drawing/2014/main" id="{55124EA0-ECF1-E74C-3D22-B468DBEFDB4D}"/>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pFill/>
            <a:ln cap="sq">
              <a:noFill/>
              <a:prstDash val="solid"/>
              <a:miter/>
            </a:ln>
          </p:spPr>
        </p:sp>
        <p:sp>
          <p:nvSpPr>
            <p:cNvPr id="17" name="TextBox 12">
              <a:extLst>
                <a:ext uri="{FF2B5EF4-FFF2-40B4-BE49-F238E27FC236}">
                  <a16:creationId xmlns:a16="http://schemas.microsoft.com/office/drawing/2014/main" id="{F0A19536-1D82-A27F-CE5E-ED8C5E107B48}"/>
                </a:ext>
              </a:extLst>
            </p:cNvPr>
            <p:cNvSpPr txBox="1"/>
            <p:nvPr/>
          </p:nvSpPr>
          <p:spPr>
            <a:xfrm>
              <a:off x="190500" y="219075"/>
              <a:ext cx="431800" cy="403225"/>
            </a:xfrm>
            <a:prstGeom prst="rect">
              <a:avLst/>
            </a:prstGeom>
            <a:grpFill/>
          </p:spPr>
          <p:txBody>
            <a:bodyPr lIns="50800" tIns="50800" rIns="50800" bIns="50800" rtlCol="0" anchor="ctr"/>
            <a:lstStyle/>
            <a:p>
              <a:pPr marL="0" lvl="0" indent="0" algn="ctr">
                <a:lnSpc>
                  <a:spcPts val="2266"/>
                </a:lnSpc>
                <a:spcBef>
                  <a:spcPct val="0"/>
                </a:spcBef>
              </a:pPr>
              <a:endParaRPr>
                <a:solidFill>
                  <a:srgbClr val="002060"/>
                </a:solidFill>
              </a:endParaRPr>
            </a:p>
          </p:txBody>
        </p:sp>
      </p:grpSp>
      <p:grpSp>
        <p:nvGrpSpPr>
          <p:cNvPr id="18" name="Group 13">
            <a:extLst>
              <a:ext uri="{FF2B5EF4-FFF2-40B4-BE49-F238E27FC236}">
                <a16:creationId xmlns:a16="http://schemas.microsoft.com/office/drawing/2014/main" id="{FE74FAC5-9755-CFB1-134C-B14B6901FA11}"/>
              </a:ext>
            </a:extLst>
          </p:cNvPr>
          <p:cNvGrpSpPr/>
          <p:nvPr/>
        </p:nvGrpSpPr>
        <p:grpSpPr>
          <a:xfrm>
            <a:off x="9787910" y="7950754"/>
            <a:ext cx="502056" cy="502056"/>
            <a:chOff x="0" y="0"/>
            <a:chExt cx="812800" cy="812800"/>
          </a:xfrm>
          <a:solidFill>
            <a:srgbClr val="002060"/>
          </a:solidFill>
        </p:grpSpPr>
        <p:sp>
          <p:nvSpPr>
            <p:cNvPr id="19" name="Freeform 14">
              <a:extLst>
                <a:ext uri="{FF2B5EF4-FFF2-40B4-BE49-F238E27FC236}">
                  <a16:creationId xmlns:a16="http://schemas.microsoft.com/office/drawing/2014/main" id="{661FFD15-6A43-80DF-FAA3-A5684A9A22B3}"/>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pFill/>
            <a:ln cap="sq">
              <a:noFill/>
              <a:prstDash val="solid"/>
              <a:miter/>
            </a:ln>
          </p:spPr>
        </p:sp>
        <p:sp>
          <p:nvSpPr>
            <p:cNvPr id="20" name="TextBox 15">
              <a:extLst>
                <a:ext uri="{FF2B5EF4-FFF2-40B4-BE49-F238E27FC236}">
                  <a16:creationId xmlns:a16="http://schemas.microsoft.com/office/drawing/2014/main" id="{4F462C65-B0CF-4962-36F6-D19F8B24036B}"/>
                </a:ext>
              </a:extLst>
            </p:cNvPr>
            <p:cNvSpPr txBox="1"/>
            <p:nvPr/>
          </p:nvSpPr>
          <p:spPr>
            <a:xfrm>
              <a:off x="190500" y="219075"/>
              <a:ext cx="431800" cy="403225"/>
            </a:xfrm>
            <a:prstGeom prst="rect">
              <a:avLst/>
            </a:prstGeom>
            <a:grpFill/>
          </p:spPr>
          <p:txBody>
            <a:bodyPr lIns="50800" tIns="50800" rIns="50800" bIns="50800" rtlCol="0" anchor="ctr"/>
            <a:lstStyle/>
            <a:p>
              <a:pPr marL="0" lvl="0" indent="0" algn="ctr">
                <a:lnSpc>
                  <a:spcPts val="2266"/>
                </a:lnSpc>
                <a:spcBef>
                  <a:spcPct val="0"/>
                </a:spcBef>
              </a:pPr>
              <a:endParaRPr>
                <a:solidFill>
                  <a:srgbClr val="002060"/>
                </a:solidFill>
              </a:endParaRPr>
            </a:p>
          </p:txBody>
        </p:sp>
      </p:grpSp>
      <p:sp>
        <p:nvSpPr>
          <p:cNvPr id="21" name="TextBox 17">
            <a:extLst>
              <a:ext uri="{FF2B5EF4-FFF2-40B4-BE49-F238E27FC236}">
                <a16:creationId xmlns:a16="http://schemas.microsoft.com/office/drawing/2014/main" id="{2B48698B-D76E-D838-E264-0BE96F4E4B0A}"/>
              </a:ext>
            </a:extLst>
          </p:cNvPr>
          <p:cNvSpPr txBox="1"/>
          <p:nvPr/>
        </p:nvSpPr>
        <p:spPr>
          <a:xfrm>
            <a:off x="1095658" y="8549589"/>
            <a:ext cx="2197323" cy="617413"/>
          </a:xfrm>
          <a:prstGeom prst="rect">
            <a:avLst/>
          </a:prstGeom>
        </p:spPr>
        <p:txBody>
          <a:bodyPr lIns="0" tIns="0" rIns="0" bIns="0" rtlCol="0" anchor="t">
            <a:spAutoFit/>
          </a:bodyPr>
          <a:lstStyle/>
          <a:p>
            <a:pPr algn="ctr">
              <a:lnSpc>
                <a:spcPts val="5150"/>
              </a:lnSpc>
            </a:pPr>
            <a:r>
              <a:rPr lang="en-US" sz="3200" b="1" dirty="0">
                <a:solidFill>
                  <a:srgbClr val="002060"/>
                </a:solidFill>
                <a:latin typeface="DM Sans Bold"/>
                <a:ea typeface="DM Sans Bold"/>
                <a:cs typeface="DM Sans Bold"/>
                <a:sym typeface="DM Sans Bold"/>
              </a:rPr>
              <a:t>Beauty</a:t>
            </a:r>
          </a:p>
        </p:txBody>
      </p:sp>
      <p:sp>
        <p:nvSpPr>
          <p:cNvPr id="29" name="TextBox 17">
            <a:extLst>
              <a:ext uri="{FF2B5EF4-FFF2-40B4-BE49-F238E27FC236}">
                <a16:creationId xmlns:a16="http://schemas.microsoft.com/office/drawing/2014/main" id="{52628334-458E-C704-B57C-5D02879A3198}"/>
              </a:ext>
            </a:extLst>
          </p:cNvPr>
          <p:cNvSpPr txBox="1"/>
          <p:nvPr/>
        </p:nvSpPr>
        <p:spPr>
          <a:xfrm>
            <a:off x="3622504" y="8537026"/>
            <a:ext cx="2197323" cy="617413"/>
          </a:xfrm>
          <a:prstGeom prst="rect">
            <a:avLst/>
          </a:prstGeom>
        </p:spPr>
        <p:txBody>
          <a:bodyPr lIns="0" tIns="0" rIns="0" bIns="0" rtlCol="0" anchor="t">
            <a:spAutoFit/>
          </a:bodyPr>
          <a:lstStyle/>
          <a:p>
            <a:pPr algn="ctr">
              <a:lnSpc>
                <a:spcPts val="5150"/>
              </a:lnSpc>
            </a:pPr>
            <a:r>
              <a:rPr lang="en-US" sz="3200" b="1" dirty="0">
                <a:solidFill>
                  <a:srgbClr val="002060"/>
                </a:solidFill>
                <a:latin typeface="DM Sans Bold"/>
                <a:ea typeface="DM Sans Bold"/>
                <a:cs typeface="DM Sans Bold"/>
                <a:sym typeface="DM Sans Bold"/>
              </a:rPr>
              <a:t>Fashion</a:t>
            </a:r>
          </a:p>
        </p:txBody>
      </p:sp>
      <p:sp>
        <p:nvSpPr>
          <p:cNvPr id="30" name="TextBox 17">
            <a:extLst>
              <a:ext uri="{FF2B5EF4-FFF2-40B4-BE49-F238E27FC236}">
                <a16:creationId xmlns:a16="http://schemas.microsoft.com/office/drawing/2014/main" id="{EC2ADEC2-5A66-A6DF-E210-E4330F4EE2F0}"/>
              </a:ext>
            </a:extLst>
          </p:cNvPr>
          <p:cNvSpPr txBox="1"/>
          <p:nvPr/>
        </p:nvSpPr>
        <p:spPr>
          <a:xfrm>
            <a:off x="6116174" y="8579563"/>
            <a:ext cx="2576701" cy="984885"/>
          </a:xfrm>
          <a:prstGeom prst="rect">
            <a:avLst/>
          </a:prstGeom>
        </p:spPr>
        <p:txBody>
          <a:bodyPr wrap="square" lIns="0" tIns="0" rIns="0" bIns="0" rtlCol="0" anchor="t">
            <a:spAutoFit/>
          </a:bodyPr>
          <a:lstStyle/>
          <a:p>
            <a:pPr algn="ctr"/>
            <a:r>
              <a:rPr lang="en-US" sz="3200" b="1" dirty="0">
                <a:solidFill>
                  <a:srgbClr val="002060"/>
                </a:solidFill>
                <a:latin typeface="DM Sans Bold"/>
                <a:ea typeface="DM Sans Bold"/>
                <a:cs typeface="DM Sans Bold"/>
                <a:sym typeface="DM Sans Bold"/>
              </a:rPr>
              <a:t>Home </a:t>
            </a:r>
            <a:br>
              <a:rPr lang="en-US" sz="3200" b="1" dirty="0">
                <a:solidFill>
                  <a:srgbClr val="002060"/>
                </a:solidFill>
                <a:latin typeface="DM Sans Bold"/>
                <a:ea typeface="DM Sans Bold"/>
                <a:cs typeface="DM Sans Bold"/>
                <a:sym typeface="DM Sans Bold"/>
              </a:rPr>
            </a:br>
            <a:r>
              <a:rPr lang="en-US" sz="3200" b="1" dirty="0">
                <a:solidFill>
                  <a:srgbClr val="002060"/>
                </a:solidFill>
                <a:latin typeface="DM Sans Bold"/>
                <a:ea typeface="DM Sans Bold"/>
                <a:cs typeface="DM Sans Bold"/>
                <a:sym typeface="DM Sans Bold"/>
              </a:rPr>
              <a:t>Decor</a:t>
            </a:r>
          </a:p>
        </p:txBody>
      </p:sp>
      <p:sp>
        <p:nvSpPr>
          <p:cNvPr id="31" name="TextBox 17">
            <a:extLst>
              <a:ext uri="{FF2B5EF4-FFF2-40B4-BE49-F238E27FC236}">
                <a16:creationId xmlns:a16="http://schemas.microsoft.com/office/drawing/2014/main" id="{7F38F7C6-2422-39ED-B44D-15DBA488A199}"/>
              </a:ext>
            </a:extLst>
          </p:cNvPr>
          <p:cNvSpPr txBox="1"/>
          <p:nvPr/>
        </p:nvSpPr>
        <p:spPr>
          <a:xfrm>
            <a:off x="9031745" y="8541710"/>
            <a:ext cx="2197323" cy="984885"/>
          </a:xfrm>
          <a:prstGeom prst="rect">
            <a:avLst/>
          </a:prstGeom>
        </p:spPr>
        <p:txBody>
          <a:bodyPr lIns="0" tIns="0" rIns="0" bIns="0" rtlCol="0" anchor="t">
            <a:spAutoFit/>
          </a:bodyPr>
          <a:lstStyle/>
          <a:p>
            <a:pPr algn="ctr"/>
            <a:r>
              <a:rPr lang="en-US" sz="3200" b="1" dirty="0">
                <a:solidFill>
                  <a:srgbClr val="002060"/>
                </a:solidFill>
                <a:latin typeface="DM Sans Bold"/>
                <a:ea typeface="DM Sans Bold"/>
                <a:cs typeface="DM Sans Bold"/>
                <a:sym typeface="DM Sans Bold"/>
              </a:rPr>
              <a:t>In-house brands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8" name="TextBox 3">
            <a:extLst>
              <a:ext uri="{FF2B5EF4-FFF2-40B4-BE49-F238E27FC236}">
                <a16:creationId xmlns:a16="http://schemas.microsoft.com/office/drawing/2014/main" id="{F5B90176-48BD-1480-EFE7-D7015A9BE738}"/>
              </a:ext>
            </a:extLst>
          </p:cNvPr>
          <p:cNvSpPr txBox="1"/>
          <p:nvPr/>
        </p:nvSpPr>
        <p:spPr>
          <a:xfrm>
            <a:off x="1503758" y="778759"/>
            <a:ext cx="15280484" cy="1119345"/>
          </a:xfrm>
          <a:prstGeom prst="rect">
            <a:avLst/>
          </a:prstGeom>
        </p:spPr>
        <p:txBody>
          <a:bodyPr lIns="0" tIns="0" rIns="0" bIns="0" rtlCol="0" anchor="t">
            <a:spAutoFit/>
          </a:bodyPr>
          <a:lstStyle/>
          <a:p>
            <a:pPr marL="0" lvl="0" indent="0" algn="ctr">
              <a:lnSpc>
                <a:spcPts val="8640"/>
              </a:lnSpc>
              <a:spcBef>
                <a:spcPct val="0"/>
              </a:spcBef>
            </a:pPr>
            <a:r>
              <a:rPr lang="en-US" sz="9000" u="none" strike="noStrike" spc="-540" dirty="0">
                <a:solidFill>
                  <a:srgbClr val="0B4E7C"/>
                </a:solidFill>
                <a:latin typeface="Rustic Printed"/>
                <a:ea typeface="Rustic Printed"/>
                <a:cs typeface="Rustic Printed"/>
                <a:sym typeface="Rustic Printed"/>
              </a:rPr>
              <a:t>Brand Perception Analysis:</a:t>
            </a:r>
          </a:p>
        </p:txBody>
      </p:sp>
      <p:sp>
        <p:nvSpPr>
          <p:cNvPr id="9" name="Freeform 4">
            <a:extLst>
              <a:ext uri="{FF2B5EF4-FFF2-40B4-BE49-F238E27FC236}">
                <a16:creationId xmlns:a16="http://schemas.microsoft.com/office/drawing/2014/main" id="{01669FC4-9A21-34AB-65B2-E203E003499A}"/>
              </a:ext>
            </a:extLst>
          </p:cNvPr>
          <p:cNvSpPr/>
          <p:nvPr/>
        </p:nvSpPr>
        <p:spPr>
          <a:xfrm>
            <a:off x="5061249" y="6311391"/>
            <a:ext cx="4039715" cy="357837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6">
            <a:extLst>
              <a:ext uri="{FF2B5EF4-FFF2-40B4-BE49-F238E27FC236}">
                <a16:creationId xmlns:a16="http://schemas.microsoft.com/office/drawing/2014/main" id="{6DBD9AD3-B2F5-1A87-249A-127285C2F357}"/>
              </a:ext>
            </a:extLst>
          </p:cNvPr>
          <p:cNvSpPr/>
          <p:nvPr/>
        </p:nvSpPr>
        <p:spPr>
          <a:xfrm>
            <a:off x="9309017" y="2280060"/>
            <a:ext cx="4240020" cy="4031331"/>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dirty="0"/>
          </a:p>
        </p:txBody>
      </p:sp>
      <p:sp>
        <p:nvSpPr>
          <p:cNvPr id="13" name="Freeform 8">
            <a:extLst>
              <a:ext uri="{FF2B5EF4-FFF2-40B4-BE49-F238E27FC236}">
                <a16:creationId xmlns:a16="http://schemas.microsoft.com/office/drawing/2014/main" id="{3F3F4D1E-6008-4E2A-8380-70296F3BE3CF}"/>
              </a:ext>
            </a:extLst>
          </p:cNvPr>
          <p:cNvSpPr/>
          <p:nvPr/>
        </p:nvSpPr>
        <p:spPr>
          <a:xfrm>
            <a:off x="712994" y="2280060"/>
            <a:ext cx="4128050" cy="3980868"/>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dirty="0"/>
          </a:p>
        </p:txBody>
      </p:sp>
      <p:sp>
        <p:nvSpPr>
          <p:cNvPr id="15" name="TextBox 10">
            <a:extLst>
              <a:ext uri="{FF2B5EF4-FFF2-40B4-BE49-F238E27FC236}">
                <a16:creationId xmlns:a16="http://schemas.microsoft.com/office/drawing/2014/main" id="{3285DF4B-0B19-5855-8BE9-9F4648530091}"/>
              </a:ext>
            </a:extLst>
          </p:cNvPr>
          <p:cNvSpPr txBox="1"/>
          <p:nvPr/>
        </p:nvSpPr>
        <p:spPr>
          <a:xfrm>
            <a:off x="893425" y="3500580"/>
            <a:ext cx="3763473" cy="2462213"/>
          </a:xfrm>
          <a:prstGeom prst="rect">
            <a:avLst/>
          </a:prstGeom>
        </p:spPr>
        <p:txBody>
          <a:bodyPr wrap="square" lIns="0" tIns="0" rIns="0" bIns="0" rtlCol="0" anchor="t">
            <a:spAutoFit/>
          </a:bodyPr>
          <a:lstStyle/>
          <a:p>
            <a:pPr algn="ctr"/>
            <a:r>
              <a:rPr lang="en-US" sz="2000" b="1" dirty="0">
                <a:solidFill>
                  <a:srgbClr val="FFFFFF"/>
                </a:solidFill>
                <a:ea typeface="Canva Sans Medium"/>
                <a:cs typeface="Canva Sans Medium"/>
                <a:sym typeface="Canva Sans Medium"/>
              </a:rPr>
              <a:t>Online marketing through YouTube &amp; social media like Instagram and </a:t>
            </a:r>
            <a:r>
              <a:rPr lang="en-US" sz="2000" b="1" dirty="0">
                <a:solidFill>
                  <a:srgbClr val="FFFFFF"/>
                </a:solidFill>
                <a:sym typeface="Canva Sans Medium"/>
              </a:rPr>
              <a:t>Twitter by posting </a:t>
            </a:r>
            <a:r>
              <a:rPr lang="en-US" sz="2000" b="1" dirty="0">
                <a:solidFill>
                  <a:srgbClr val="FFFFFF"/>
                </a:solidFill>
              </a:rPr>
              <a:t>product-oriented content, and to collaborate with influencers to create tutorials and reviews. </a:t>
            </a:r>
            <a:r>
              <a:rPr lang="en-US" sz="2000" b="1" dirty="0">
                <a:solidFill>
                  <a:srgbClr val="FFFFFF"/>
                </a:solidFill>
                <a:ea typeface="Canva Sans Medium"/>
                <a:cs typeface="Canva Sans Medium"/>
                <a:sym typeface="Canva Sans Medium"/>
              </a:rPr>
              <a:t>Spent 2365 Million on marketing during 2</a:t>
            </a:r>
            <a:r>
              <a:rPr lang="en-US" sz="2000" b="1" baseline="30000" dirty="0">
                <a:solidFill>
                  <a:srgbClr val="FFFFFF"/>
                </a:solidFill>
                <a:ea typeface="Canva Sans Medium"/>
                <a:cs typeface="Canva Sans Medium"/>
                <a:sym typeface="Canva Sans Medium"/>
              </a:rPr>
              <a:t>nd </a:t>
            </a:r>
            <a:r>
              <a:rPr lang="en-US" sz="2000" b="1" dirty="0">
                <a:solidFill>
                  <a:srgbClr val="FFFFFF"/>
                </a:solidFill>
                <a:ea typeface="Canva Sans Medium"/>
                <a:cs typeface="Canva Sans Medium"/>
                <a:sym typeface="Canva Sans Medium"/>
              </a:rPr>
              <a:t>quarter of FY25.</a:t>
            </a:r>
            <a:endParaRPr lang="en-US" sz="2000" b="1" dirty="0">
              <a:solidFill>
                <a:srgbClr val="FFFFFF"/>
              </a:solidFill>
              <a:sym typeface="Canva Sans Medium"/>
            </a:endParaRPr>
          </a:p>
        </p:txBody>
      </p:sp>
      <p:sp>
        <p:nvSpPr>
          <p:cNvPr id="16" name="TextBox 11">
            <a:extLst>
              <a:ext uri="{FF2B5EF4-FFF2-40B4-BE49-F238E27FC236}">
                <a16:creationId xmlns:a16="http://schemas.microsoft.com/office/drawing/2014/main" id="{A0D80132-5614-61D6-2007-1044E469992F}"/>
              </a:ext>
            </a:extLst>
          </p:cNvPr>
          <p:cNvSpPr txBox="1"/>
          <p:nvPr/>
        </p:nvSpPr>
        <p:spPr>
          <a:xfrm>
            <a:off x="5286359" y="8179408"/>
            <a:ext cx="3589494" cy="1410643"/>
          </a:xfrm>
          <a:prstGeom prst="rect">
            <a:avLst/>
          </a:prstGeom>
        </p:spPr>
        <p:txBody>
          <a:bodyPr lIns="0" tIns="0" rIns="0" bIns="0" rtlCol="0" anchor="t">
            <a:spAutoFit/>
          </a:bodyPr>
          <a:lstStyle/>
          <a:p>
            <a:pPr marL="0" lvl="0" indent="0" algn="ctr">
              <a:lnSpc>
                <a:spcPts val="2240"/>
              </a:lnSpc>
            </a:pPr>
            <a:r>
              <a:rPr lang="en-US" sz="2000" b="1" u="none" strike="noStrike" dirty="0">
                <a:solidFill>
                  <a:srgbClr val="FFFFFF"/>
                </a:solidFill>
                <a:ea typeface="Canva Sans Medium"/>
                <a:cs typeface="Canva Sans Medium"/>
                <a:sym typeface="Canva Sans Medium"/>
              </a:rPr>
              <a:t>Many ways to contact our customer support through phone, email, chat and Help Center. Customer support option is available 24/7.</a:t>
            </a:r>
          </a:p>
        </p:txBody>
      </p:sp>
      <p:sp>
        <p:nvSpPr>
          <p:cNvPr id="21" name="TextBox 16">
            <a:extLst>
              <a:ext uri="{FF2B5EF4-FFF2-40B4-BE49-F238E27FC236}">
                <a16:creationId xmlns:a16="http://schemas.microsoft.com/office/drawing/2014/main" id="{5C3426E1-C9EE-6662-7D03-79612123E069}"/>
              </a:ext>
            </a:extLst>
          </p:cNvPr>
          <p:cNvSpPr txBox="1"/>
          <p:nvPr/>
        </p:nvSpPr>
        <p:spPr>
          <a:xfrm>
            <a:off x="1458169" y="2725775"/>
            <a:ext cx="2808968" cy="628377"/>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Advertising</a:t>
            </a:r>
          </a:p>
        </p:txBody>
      </p:sp>
      <p:sp>
        <p:nvSpPr>
          <p:cNvPr id="22" name="TextBox 17">
            <a:extLst>
              <a:ext uri="{FF2B5EF4-FFF2-40B4-BE49-F238E27FC236}">
                <a16:creationId xmlns:a16="http://schemas.microsoft.com/office/drawing/2014/main" id="{559AF197-0871-EAEB-E3E8-DC9F7ACDBBEC}"/>
              </a:ext>
            </a:extLst>
          </p:cNvPr>
          <p:cNvSpPr txBox="1"/>
          <p:nvPr/>
        </p:nvSpPr>
        <p:spPr>
          <a:xfrm>
            <a:off x="5370859" y="6758740"/>
            <a:ext cx="3364562" cy="1256754"/>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Customer Service</a:t>
            </a:r>
          </a:p>
        </p:txBody>
      </p:sp>
      <p:sp>
        <p:nvSpPr>
          <p:cNvPr id="30" name="Freeform 4">
            <a:extLst>
              <a:ext uri="{FF2B5EF4-FFF2-40B4-BE49-F238E27FC236}">
                <a16:creationId xmlns:a16="http://schemas.microsoft.com/office/drawing/2014/main" id="{D8D00F36-8AD8-014A-28F5-1DF25C01238C}"/>
              </a:ext>
            </a:extLst>
          </p:cNvPr>
          <p:cNvSpPr/>
          <p:nvPr/>
        </p:nvSpPr>
        <p:spPr>
          <a:xfrm>
            <a:off x="13792200" y="6311391"/>
            <a:ext cx="3822617" cy="3719768"/>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TextBox 18">
            <a:extLst>
              <a:ext uri="{FF2B5EF4-FFF2-40B4-BE49-F238E27FC236}">
                <a16:creationId xmlns:a16="http://schemas.microsoft.com/office/drawing/2014/main" id="{BDDF2C4C-66B0-C9E3-FF80-9900713993EF}"/>
              </a:ext>
            </a:extLst>
          </p:cNvPr>
          <p:cNvSpPr txBox="1"/>
          <p:nvPr/>
        </p:nvSpPr>
        <p:spPr>
          <a:xfrm>
            <a:off x="14320340" y="6679348"/>
            <a:ext cx="2766334" cy="1256754"/>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User Experience</a:t>
            </a:r>
          </a:p>
        </p:txBody>
      </p:sp>
      <p:sp>
        <p:nvSpPr>
          <p:cNvPr id="31" name="TextBox 11">
            <a:extLst>
              <a:ext uri="{FF2B5EF4-FFF2-40B4-BE49-F238E27FC236}">
                <a16:creationId xmlns:a16="http://schemas.microsoft.com/office/drawing/2014/main" id="{6CE5FF2B-9D8F-7C81-FAFE-56F26786E811}"/>
              </a:ext>
            </a:extLst>
          </p:cNvPr>
          <p:cNvSpPr txBox="1"/>
          <p:nvPr/>
        </p:nvSpPr>
        <p:spPr>
          <a:xfrm>
            <a:off x="9466198" y="4045348"/>
            <a:ext cx="3925658" cy="1974900"/>
          </a:xfrm>
          <a:prstGeom prst="rect">
            <a:avLst/>
          </a:prstGeom>
        </p:spPr>
        <p:txBody>
          <a:bodyPr wrap="square" lIns="0" tIns="0" rIns="0" bIns="0" rtlCol="0" anchor="t">
            <a:spAutoFit/>
          </a:bodyPr>
          <a:lstStyle/>
          <a:p>
            <a:pPr marL="0" lvl="0" indent="0" algn="ctr">
              <a:lnSpc>
                <a:spcPts val="2240"/>
              </a:lnSpc>
            </a:pPr>
            <a:r>
              <a:rPr lang="en-US" sz="2000" b="1" dirty="0">
                <a:solidFill>
                  <a:srgbClr val="FFFFFF"/>
                </a:solidFill>
                <a:ea typeface="Canva Sans Medium"/>
                <a:cs typeface="Canva Sans Medium"/>
                <a:sym typeface="Canva Sans Medium"/>
              </a:rPr>
              <a:t>Over 2500+ brands selling through Nykaa including both Indian and International brands. Ensures quality check on all products before dispatch. If damage occurs during transit, replacement and refund option is available</a:t>
            </a:r>
            <a:endParaRPr lang="en-US" sz="2000" b="1" u="none" strike="noStrike" dirty="0">
              <a:solidFill>
                <a:srgbClr val="FFFFFF"/>
              </a:solidFill>
              <a:ea typeface="Canva Sans Medium"/>
              <a:cs typeface="Canva Sans Medium"/>
              <a:sym typeface="Canva Sans Medium"/>
            </a:endParaRPr>
          </a:p>
        </p:txBody>
      </p:sp>
      <p:sp>
        <p:nvSpPr>
          <p:cNvPr id="32" name="TextBox 17">
            <a:extLst>
              <a:ext uri="{FF2B5EF4-FFF2-40B4-BE49-F238E27FC236}">
                <a16:creationId xmlns:a16="http://schemas.microsoft.com/office/drawing/2014/main" id="{FBA5DD55-CFB5-2097-8DA6-7D755A99171C}"/>
              </a:ext>
            </a:extLst>
          </p:cNvPr>
          <p:cNvSpPr txBox="1"/>
          <p:nvPr/>
        </p:nvSpPr>
        <p:spPr>
          <a:xfrm>
            <a:off x="9905142" y="2661648"/>
            <a:ext cx="3251009" cy="1256754"/>
          </a:xfrm>
          <a:prstGeom prst="rect">
            <a:avLst/>
          </a:prstGeom>
        </p:spPr>
        <p:txBody>
          <a:bodyPr wrap="square" lIns="0" tIns="0" rIns="0" bIns="0" rtlCol="0" anchor="t">
            <a:spAutoFit/>
          </a:bodyPr>
          <a:lstStyle/>
          <a:p>
            <a:pPr algn="ctr">
              <a:lnSpc>
                <a:spcPts val="4860"/>
              </a:lnSpc>
            </a:pPr>
            <a:r>
              <a:rPr lang="en-US" sz="4500" dirty="0">
                <a:solidFill>
                  <a:srgbClr val="FFFFFF"/>
                </a:solidFill>
                <a:latin typeface="Rustic Printed"/>
                <a:ea typeface="Rustic Printed"/>
                <a:cs typeface="Rustic Printed"/>
                <a:sym typeface="Rustic Printed"/>
              </a:rPr>
              <a:t>Product Quality</a:t>
            </a:r>
          </a:p>
        </p:txBody>
      </p:sp>
      <p:sp>
        <p:nvSpPr>
          <p:cNvPr id="17" name="TextBox 12">
            <a:extLst>
              <a:ext uri="{FF2B5EF4-FFF2-40B4-BE49-F238E27FC236}">
                <a16:creationId xmlns:a16="http://schemas.microsoft.com/office/drawing/2014/main" id="{5286D472-3054-B6DD-C99B-B6AB4CFBBE8F}"/>
              </a:ext>
            </a:extLst>
          </p:cNvPr>
          <p:cNvSpPr txBox="1"/>
          <p:nvPr/>
        </p:nvSpPr>
        <p:spPr>
          <a:xfrm>
            <a:off x="14021476" y="8100819"/>
            <a:ext cx="3364063" cy="1692771"/>
          </a:xfrm>
          <a:prstGeom prst="rect">
            <a:avLst/>
          </a:prstGeom>
        </p:spPr>
        <p:txBody>
          <a:bodyPr wrap="square" lIns="0" tIns="0" rIns="0" bIns="0" rtlCol="0" anchor="t">
            <a:spAutoFit/>
          </a:bodyPr>
          <a:lstStyle/>
          <a:p>
            <a:pPr marL="0" lvl="0" indent="0" algn="ctr">
              <a:lnSpc>
                <a:spcPts val="2240"/>
              </a:lnSpc>
            </a:pPr>
            <a:r>
              <a:rPr lang="en-US" sz="2000" b="1" dirty="0">
                <a:solidFill>
                  <a:srgbClr val="FFFFFF"/>
                </a:solidFill>
                <a:ea typeface="Canva Sans Medium"/>
                <a:cs typeface="Canva Sans Medium"/>
                <a:sym typeface="Canva Sans Medium"/>
              </a:rPr>
              <a:t>Plenty of options to purchase products through website, mobile applications and offline stores. Seamless UI in both website and mobile applications.</a:t>
            </a:r>
            <a:endParaRPr lang="en-US" sz="2000" b="1" u="none" strike="noStrike" dirty="0">
              <a:solidFill>
                <a:srgbClr val="FFFFFF"/>
              </a:solidFill>
              <a:ea typeface="Canva Sans Medium"/>
              <a:cs typeface="Canva Sans Medium"/>
              <a:sym typeface="Canva Sans Medium"/>
            </a:endParaRPr>
          </a:p>
        </p:txBody>
      </p:sp>
    </p:spTree>
    <p:extLst>
      <p:ext uri="{BB962C8B-B14F-4D97-AF65-F5344CB8AC3E}">
        <p14:creationId xmlns:p14="http://schemas.microsoft.com/office/powerpoint/2010/main" val="176827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6" name="Freeform 3">
            <a:extLst>
              <a:ext uri="{FF2B5EF4-FFF2-40B4-BE49-F238E27FC236}">
                <a16:creationId xmlns:a16="http://schemas.microsoft.com/office/drawing/2014/main" id="{7B285903-9838-0315-1B82-1D7D92529D63}"/>
              </a:ext>
            </a:extLst>
          </p:cNvPr>
          <p:cNvSpPr/>
          <p:nvPr/>
        </p:nvSpPr>
        <p:spPr>
          <a:xfrm>
            <a:off x="1905661" y="2544177"/>
            <a:ext cx="6940374" cy="7313295"/>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4">
            <a:extLst>
              <a:ext uri="{FF2B5EF4-FFF2-40B4-BE49-F238E27FC236}">
                <a16:creationId xmlns:a16="http://schemas.microsoft.com/office/drawing/2014/main" id="{81AD4B36-5C6A-703D-802C-9EAEF7D58D7B}"/>
              </a:ext>
            </a:extLst>
          </p:cNvPr>
          <p:cNvSpPr/>
          <p:nvPr/>
        </p:nvSpPr>
        <p:spPr>
          <a:xfrm>
            <a:off x="9144000" y="2544177"/>
            <a:ext cx="7623417" cy="7313295"/>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8" name="TextBox 5">
            <a:extLst>
              <a:ext uri="{FF2B5EF4-FFF2-40B4-BE49-F238E27FC236}">
                <a16:creationId xmlns:a16="http://schemas.microsoft.com/office/drawing/2014/main" id="{2D2CE82C-35A4-55B6-9E88-BA16589FCCAF}"/>
              </a:ext>
            </a:extLst>
          </p:cNvPr>
          <p:cNvSpPr txBox="1"/>
          <p:nvPr/>
        </p:nvSpPr>
        <p:spPr>
          <a:xfrm>
            <a:off x="2844194" y="862868"/>
            <a:ext cx="12599612" cy="1247970"/>
          </a:xfrm>
          <a:prstGeom prst="rect">
            <a:avLst/>
          </a:prstGeom>
        </p:spPr>
        <p:txBody>
          <a:bodyPr wrap="square" lIns="0" tIns="0" rIns="0" bIns="0" rtlCol="0" anchor="t">
            <a:spAutoFit/>
          </a:bodyPr>
          <a:lstStyle/>
          <a:p>
            <a:pPr marL="0" lvl="0" indent="0" algn="ctr">
              <a:lnSpc>
                <a:spcPts val="9600"/>
              </a:lnSpc>
            </a:pPr>
            <a:r>
              <a:rPr lang="en-US" sz="10000" spc="-600" dirty="0">
                <a:solidFill>
                  <a:srgbClr val="0B4E7C"/>
                </a:solidFill>
                <a:latin typeface="Rustic Printed"/>
                <a:ea typeface="Rustic Printed"/>
                <a:cs typeface="Rustic Printed"/>
                <a:sym typeface="Rustic Printed"/>
              </a:rPr>
              <a:t>Customer Sentiment Analysis</a:t>
            </a:r>
          </a:p>
        </p:txBody>
      </p:sp>
      <p:sp>
        <p:nvSpPr>
          <p:cNvPr id="9" name="TextBox 6">
            <a:extLst>
              <a:ext uri="{FF2B5EF4-FFF2-40B4-BE49-F238E27FC236}">
                <a16:creationId xmlns:a16="http://schemas.microsoft.com/office/drawing/2014/main" id="{575DD573-451C-8BF8-2AD5-2BE3E40E0FD7}"/>
              </a:ext>
            </a:extLst>
          </p:cNvPr>
          <p:cNvSpPr txBox="1"/>
          <p:nvPr/>
        </p:nvSpPr>
        <p:spPr>
          <a:xfrm>
            <a:off x="3819413" y="3058207"/>
            <a:ext cx="3112870" cy="1368003"/>
          </a:xfrm>
          <a:prstGeom prst="rect">
            <a:avLst/>
          </a:prstGeom>
        </p:spPr>
        <p:txBody>
          <a:bodyPr lIns="0" tIns="0" rIns="0" bIns="0" rtlCol="0" anchor="t">
            <a:spAutoFit/>
          </a:bodyPr>
          <a:lstStyle/>
          <a:p>
            <a:pPr marL="0" lvl="0" indent="0" algn="ctr">
              <a:lnSpc>
                <a:spcPts val="5280"/>
              </a:lnSpc>
              <a:spcBef>
                <a:spcPct val="0"/>
              </a:spcBef>
            </a:pPr>
            <a:r>
              <a:rPr lang="en-US" sz="5500" u="none" strike="noStrike" spc="-330" dirty="0">
                <a:solidFill>
                  <a:srgbClr val="FFFFFF"/>
                </a:solidFill>
                <a:latin typeface="Rustic Printed"/>
                <a:ea typeface="Rustic Printed"/>
                <a:cs typeface="Rustic Printed"/>
                <a:sym typeface="Rustic Printed"/>
              </a:rPr>
              <a:t>Positive aspects</a:t>
            </a:r>
          </a:p>
        </p:txBody>
      </p:sp>
      <p:sp>
        <p:nvSpPr>
          <p:cNvPr id="10" name="TextBox 7">
            <a:extLst>
              <a:ext uri="{FF2B5EF4-FFF2-40B4-BE49-F238E27FC236}">
                <a16:creationId xmlns:a16="http://schemas.microsoft.com/office/drawing/2014/main" id="{1D0C3E94-5E09-18BB-CA11-88B04315219D}"/>
              </a:ext>
            </a:extLst>
          </p:cNvPr>
          <p:cNvSpPr txBox="1"/>
          <p:nvPr/>
        </p:nvSpPr>
        <p:spPr>
          <a:xfrm>
            <a:off x="2547472" y="4785307"/>
            <a:ext cx="5656752" cy="2949910"/>
          </a:xfrm>
          <a:prstGeom prst="rect">
            <a:avLst/>
          </a:prstGeom>
        </p:spPr>
        <p:txBody>
          <a:bodyPr wrap="square" lIns="0" tIns="0" rIns="0" bIns="0" rtlCol="0" anchor="t">
            <a:spAutoFit/>
          </a:bodyPr>
          <a:lstStyle/>
          <a:p>
            <a:pPr marL="342900" indent="-342900" algn="just">
              <a:lnSpc>
                <a:spcPts val="2859"/>
              </a:lnSpc>
              <a:buFont typeface="Wingdings" panose="05000000000000000000" pitchFamily="2" charset="2"/>
              <a:buChar char="v"/>
            </a:pPr>
            <a:r>
              <a:rPr lang="en-US" sz="2000" b="1" dirty="0">
                <a:solidFill>
                  <a:srgbClr val="FFFFFF"/>
                </a:solidFill>
                <a:sym typeface="Canva Sans Medium"/>
              </a:rPr>
              <a:t>O</a:t>
            </a:r>
            <a:r>
              <a:rPr lang="en-US" sz="2000" b="1" dirty="0">
                <a:solidFill>
                  <a:srgbClr val="FFFFFF"/>
                </a:solidFill>
              </a:rPr>
              <a:t>ffers a vast variety of beauty and personal care products from diverse brands, catering to different needs and budgets.</a:t>
            </a:r>
          </a:p>
          <a:p>
            <a:pPr marL="342900" indent="-342900" algn="just">
              <a:lnSpc>
                <a:spcPts val="2859"/>
              </a:lnSpc>
              <a:buFont typeface="Wingdings" panose="05000000000000000000" pitchFamily="2" charset="2"/>
              <a:buChar char="v"/>
            </a:pPr>
            <a:r>
              <a:rPr lang="en-US" sz="2000" b="1" dirty="0">
                <a:solidFill>
                  <a:srgbClr val="FFFFFF"/>
                </a:solidFill>
              </a:rPr>
              <a:t>User friendly app which is easy to navigate with helpful features like reviews, tutorials, and personalized recommendations.</a:t>
            </a:r>
          </a:p>
          <a:p>
            <a:pPr marL="342900" indent="-342900" algn="just">
              <a:lnSpc>
                <a:spcPts val="2859"/>
              </a:lnSpc>
              <a:buFont typeface="Wingdings" panose="05000000000000000000" pitchFamily="2" charset="2"/>
              <a:buChar char="v"/>
            </a:pPr>
            <a:r>
              <a:rPr lang="en-US" sz="2000" b="1" dirty="0">
                <a:solidFill>
                  <a:srgbClr val="FFFFFF"/>
                </a:solidFill>
              </a:rPr>
              <a:t>Frequently runs promotions and offers attractive discounts on products.</a:t>
            </a:r>
            <a:endParaRPr lang="en-US" sz="2000" b="1" dirty="0">
              <a:solidFill>
                <a:srgbClr val="FFFFFF"/>
              </a:solidFill>
              <a:sym typeface="Canva Sans Medium"/>
            </a:endParaRPr>
          </a:p>
        </p:txBody>
      </p:sp>
      <p:sp>
        <p:nvSpPr>
          <p:cNvPr id="11" name="TextBox 8">
            <a:extLst>
              <a:ext uri="{FF2B5EF4-FFF2-40B4-BE49-F238E27FC236}">
                <a16:creationId xmlns:a16="http://schemas.microsoft.com/office/drawing/2014/main" id="{BD52551B-65CE-A27C-EE5E-D6E3D6A5C99A}"/>
              </a:ext>
            </a:extLst>
          </p:cNvPr>
          <p:cNvSpPr txBox="1"/>
          <p:nvPr/>
        </p:nvSpPr>
        <p:spPr>
          <a:xfrm>
            <a:off x="10646689" y="3058208"/>
            <a:ext cx="3934993" cy="1368003"/>
          </a:xfrm>
          <a:prstGeom prst="rect">
            <a:avLst/>
          </a:prstGeom>
        </p:spPr>
        <p:txBody>
          <a:bodyPr wrap="square" lIns="0" tIns="0" rIns="0" bIns="0" rtlCol="0" anchor="t">
            <a:spAutoFit/>
          </a:bodyPr>
          <a:lstStyle/>
          <a:p>
            <a:pPr marL="0" lvl="0" indent="0" algn="ctr">
              <a:lnSpc>
                <a:spcPts val="5280"/>
              </a:lnSpc>
              <a:spcBef>
                <a:spcPct val="0"/>
              </a:spcBef>
            </a:pPr>
            <a:r>
              <a:rPr lang="en-US" sz="5500" u="none" strike="noStrike" spc="-330" dirty="0">
                <a:solidFill>
                  <a:srgbClr val="FFFFFF"/>
                </a:solidFill>
                <a:latin typeface="Rustic Printed"/>
                <a:ea typeface="Rustic Printed"/>
                <a:cs typeface="Rustic Printed"/>
                <a:sym typeface="Rustic Printed"/>
              </a:rPr>
              <a:t>Negative aspects</a:t>
            </a:r>
          </a:p>
        </p:txBody>
      </p:sp>
      <p:sp>
        <p:nvSpPr>
          <p:cNvPr id="12" name="TextBox 9">
            <a:extLst>
              <a:ext uri="{FF2B5EF4-FFF2-40B4-BE49-F238E27FC236}">
                <a16:creationId xmlns:a16="http://schemas.microsoft.com/office/drawing/2014/main" id="{4C37D42C-EF6B-D173-5B99-0A9C6B0ED136}"/>
              </a:ext>
            </a:extLst>
          </p:cNvPr>
          <p:cNvSpPr txBox="1"/>
          <p:nvPr/>
        </p:nvSpPr>
        <p:spPr>
          <a:xfrm>
            <a:off x="9933816" y="4785307"/>
            <a:ext cx="6150559" cy="4435958"/>
          </a:xfrm>
          <a:prstGeom prst="rect">
            <a:avLst/>
          </a:prstGeom>
        </p:spPr>
        <p:txBody>
          <a:bodyPr wrap="square" lIns="0" tIns="0" rIns="0" bIns="0" rtlCol="0" anchor="t">
            <a:spAutoFit/>
          </a:bodyPr>
          <a:lstStyle/>
          <a:p>
            <a:pPr marL="342900" indent="-342900" algn="just">
              <a:lnSpc>
                <a:spcPts val="2859"/>
              </a:lnSpc>
              <a:buFont typeface="Wingdings" panose="05000000000000000000" pitchFamily="2" charset="2"/>
              <a:buChar char="v"/>
            </a:pPr>
            <a:r>
              <a:rPr lang="en-US" sz="1999" b="1" dirty="0">
                <a:solidFill>
                  <a:srgbClr val="FFFFFF"/>
                </a:solidFill>
                <a:latin typeface="Canva Sans Medium"/>
              </a:rPr>
              <a:t>Slow response times, unhelpful customer service representatives, and difficulty with returns and refunds.</a:t>
            </a:r>
          </a:p>
          <a:p>
            <a:pPr marL="342900" indent="-342900" algn="just">
              <a:lnSpc>
                <a:spcPts val="2859"/>
              </a:lnSpc>
              <a:buFont typeface="Wingdings" panose="05000000000000000000" pitchFamily="2" charset="2"/>
              <a:buChar char="v"/>
            </a:pPr>
            <a:r>
              <a:rPr lang="en-US" sz="1999" b="1" dirty="0">
                <a:solidFill>
                  <a:srgbClr val="FFFFFF"/>
                </a:solidFill>
                <a:latin typeface="Canva Sans Medium"/>
              </a:rPr>
              <a:t>Delayed deliveries, incorrect products being sent, or damaged packaging. </a:t>
            </a:r>
          </a:p>
          <a:p>
            <a:pPr marL="342900" indent="-342900" algn="just">
              <a:lnSpc>
                <a:spcPts val="2859"/>
              </a:lnSpc>
              <a:buFont typeface="Wingdings" panose="05000000000000000000" pitchFamily="2" charset="2"/>
              <a:buChar char="v"/>
            </a:pPr>
            <a:r>
              <a:rPr lang="en-US" sz="1999" b="1" dirty="0">
                <a:solidFill>
                  <a:srgbClr val="FFFFFF"/>
                </a:solidFill>
                <a:latin typeface="Canva Sans Medium"/>
              </a:rPr>
              <a:t>While Nykaa claims to sell genuine products, a few users have raised concerns about receiving fake or expired items which has got product authenticity doubts.</a:t>
            </a:r>
          </a:p>
          <a:p>
            <a:pPr marL="342900" indent="-342900" algn="just">
              <a:lnSpc>
                <a:spcPts val="2859"/>
              </a:lnSpc>
              <a:buFont typeface="Wingdings" panose="05000000000000000000" pitchFamily="2" charset="2"/>
              <a:buChar char="v"/>
            </a:pPr>
            <a:r>
              <a:rPr lang="en-US" sz="1999" b="1" dirty="0">
                <a:solidFill>
                  <a:srgbClr val="FFFFFF"/>
                </a:solidFill>
                <a:latin typeface="Canva Sans Medium"/>
              </a:rPr>
              <a:t>Fashion section of the platform often faces criticism regarding quality, fit, and return policies.</a:t>
            </a:r>
            <a:endParaRPr lang="en-US" sz="1999" b="1" dirty="0">
              <a:solidFill>
                <a:srgbClr val="FFFFFF"/>
              </a:solidFill>
              <a:latin typeface="Canva Sans Medium"/>
              <a:sym typeface="Canva Sans Medium"/>
            </a:endParaRPr>
          </a:p>
        </p:txBody>
      </p:sp>
    </p:spTree>
    <p:extLst>
      <p:ext uri="{BB962C8B-B14F-4D97-AF65-F5344CB8AC3E}">
        <p14:creationId xmlns:p14="http://schemas.microsoft.com/office/powerpoint/2010/main" val="354966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3" name="Freeform 3">
            <a:extLst>
              <a:ext uri="{FF2B5EF4-FFF2-40B4-BE49-F238E27FC236}">
                <a16:creationId xmlns:a16="http://schemas.microsoft.com/office/drawing/2014/main" id="{0461154A-7976-6810-22C0-FA696FA599C1}"/>
              </a:ext>
            </a:extLst>
          </p:cNvPr>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a:extLst>
              <a:ext uri="{FF2B5EF4-FFF2-40B4-BE49-F238E27FC236}">
                <a16:creationId xmlns:a16="http://schemas.microsoft.com/office/drawing/2014/main" id="{B09433A9-A2E4-0BD6-7BDE-B343A0364D5F}"/>
              </a:ext>
            </a:extLst>
          </p:cNvPr>
          <p:cNvSpPr/>
          <p:nvPr/>
        </p:nvSpPr>
        <p:spPr>
          <a:xfrm>
            <a:off x="529031" y="714852"/>
            <a:ext cx="5512737"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4">
              <a:extLst>
                <a:ext uri="{96DAC541-7B7A-43D3-8B79-37D633B846F1}">
                  <asvg:svgBlip xmlns:asvg="http://schemas.microsoft.com/office/drawing/2016/SVG/main" r:embed="rId5"/>
                </a:ext>
              </a:extLst>
            </a:blip>
            <a:stretch>
              <a:fillRect r="-25054"/>
            </a:stretch>
          </a:blipFill>
          <a:ln cap="sq">
            <a:noFill/>
            <a:prstDash val="solid"/>
            <a:miter/>
          </a:ln>
        </p:spPr>
      </p:sp>
      <p:sp>
        <p:nvSpPr>
          <p:cNvPr id="5" name="Freeform 5">
            <a:extLst>
              <a:ext uri="{FF2B5EF4-FFF2-40B4-BE49-F238E27FC236}">
                <a16:creationId xmlns:a16="http://schemas.microsoft.com/office/drawing/2014/main" id="{81BAA089-C0C1-8C8D-6313-0D75CC99C453}"/>
              </a:ext>
            </a:extLst>
          </p:cNvPr>
          <p:cNvSpPr/>
          <p:nvPr/>
        </p:nvSpPr>
        <p:spPr>
          <a:xfrm rot="-10800000">
            <a:off x="529031" y="3758624"/>
            <a:ext cx="5512737"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6">
              <a:extLst>
                <a:ext uri="{96DAC541-7B7A-43D3-8B79-37D633B846F1}">
                  <asvg:svgBlip xmlns:asvg="http://schemas.microsoft.com/office/drawing/2016/SVG/main" r:embed="rId7"/>
                </a:ext>
              </a:extLst>
            </a:blip>
            <a:stretch>
              <a:fillRect r="-25054"/>
            </a:stretch>
          </a:blipFill>
          <a:ln cap="sq">
            <a:noFill/>
            <a:prstDash val="solid"/>
            <a:miter/>
          </a:ln>
        </p:spPr>
      </p:sp>
      <p:sp>
        <p:nvSpPr>
          <p:cNvPr id="6" name="Freeform 6">
            <a:extLst>
              <a:ext uri="{FF2B5EF4-FFF2-40B4-BE49-F238E27FC236}">
                <a16:creationId xmlns:a16="http://schemas.microsoft.com/office/drawing/2014/main" id="{FE25A673-643F-4E9E-25EA-895A97CB3BEB}"/>
              </a:ext>
            </a:extLst>
          </p:cNvPr>
          <p:cNvSpPr/>
          <p:nvPr/>
        </p:nvSpPr>
        <p:spPr>
          <a:xfrm>
            <a:off x="529031" y="6800107"/>
            <a:ext cx="5512737"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8">
              <a:extLst>
                <a:ext uri="{96DAC541-7B7A-43D3-8B79-37D633B846F1}">
                  <asvg:svgBlip xmlns:asvg="http://schemas.microsoft.com/office/drawing/2016/SVG/main" r:embed="rId9"/>
                </a:ext>
              </a:extLst>
            </a:blip>
            <a:stretch>
              <a:fillRect r="-25054"/>
            </a:stretch>
          </a:blipFill>
          <a:ln cap="sq">
            <a:noFill/>
            <a:prstDash val="solid"/>
            <a:miter/>
          </a:ln>
        </p:spPr>
      </p:sp>
      <p:sp>
        <p:nvSpPr>
          <p:cNvPr id="7" name="Freeform 7">
            <a:extLst>
              <a:ext uri="{FF2B5EF4-FFF2-40B4-BE49-F238E27FC236}">
                <a16:creationId xmlns:a16="http://schemas.microsoft.com/office/drawing/2014/main" id="{81B893F3-0A75-DB58-09ED-2F1A2D30F2CD}"/>
              </a:ext>
            </a:extLst>
          </p:cNvPr>
          <p:cNvSpPr/>
          <p:nvPr/>
        </p:nvSpPr>
        <p:spPr>
          <a:xfrm>
            <a:off x="12246232" y="735222"/>
            <a:ext cx="5463642" cy="2874006"/>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8">
              <a:extLst>
                <a:ext uri="{96DAC541-7B7A-43D3-8B79-37D633B846F1}">
                  <asvg:svgBlip xmlns:asvg="http://schemas.microsoft.com/office/drawing/2016/SVG/main" r:embed="rId9"/>
                </a:ext>
              </a:extLst>
            </a:blip>
            <a:stretch>
              <a:fillRect r="-25054"/>
            </a:stretch>
          </a:blipFill>
          <a:ln cap="sq">
            <a:noFill/>
            <a:prstDash val="solid"/>
            <a:miter/>
          </a:ln>
        </p:spPr>
      </p:sp>
      <p:sp>
        <p:nvSpPr>
          <p:cNvPr id="8" name="Freeform 9">
            <a:extLst>
              <a:ext uri="{FF2B5EF4-FFF2-40B4-BE49-F238E27FC236}">
                <a16:creationId xmlns:a16="http://schemas.microsoft.com/office/drawing/2014/main" id="{7E501A77-3A93-8B37-FF9B-D8D3853A099C}"/>
              </a:ext>
            </a:extLst>
          </p:cNvPr>
          <p:cNvSpPr/>
          <p:nvPr/>
        </p:nvSpPr>
        <p:spPr>
          <a:xfrm rot="-10800000">
            <a:off x="12246232" y="3777142"/>
            <a:ext cx="5512737"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4">
              <a:extLst>
                <a:ext uri="{96DAC541-7B7A-43D3-8B79-37D633B846F1}">
                  <asvg:svgBlip xmlns:asvg="http://schemas.microsoft.com/office/drawing/2016/SVG/main" r:embed="rId5"/>
                </a:ext>
              </a:extLst>
            </a:blip>
            <a:stretch>
              <a:fillRect r="-25054"/>
            </a:stretch>
          </a:blipFill>
          <a:ln cap="sq">
            <a:noFill/>
            <a:prstDash val="solid"/>
            <a:miter/>
          </a:ln>
        </p:spPr>
      </p:sp>
      <p:sp>
        <p:nvSpPr>
          <p:cNvPr id="9" name="Freeform 10">
            <a:extLst>
              <a:ext uri="{FF2B5EF4-FFF2-40B4-BE49-F238E27FC236}">
                <a16:creationId xmlns:a16="http://schemas.microsoft.com/office/drawing/2014/main" id="{5FF1B5A6-B783-C145-F2A4-F62713E049BF}"/>
              </a:ext>
            </a:extLst>
          </p:cNvPr>
          <p:cNvSpPr/>
          <p:nvPr/>
        </p:nvSpPr>
        <p:spPr>
          <a:xfrm>
            <a:off x="12246232" y="6820476"/>
            <a:ext cx="5512737"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6">
              <a:extLst>
                <a:ext uri="{96DAC541-7B7A-43D3-8B79-37D633B846F1}">
                  <asvg:svgBlip xmlns:asvg="http://schemas.microsoft.com/office/drawing/2016/SVG/main" r:embed="rId7"/>
                </a:ext>
              </a:extLst>
            </a:blip>
            <a:stretch>
              <a:fillRect r="-25054"/>
            </a:stretch>
          </a:blipFill>
          <a:ln cap="sq">
            <a:noFill/>
            <a:prstDash val="solid"/>
            <a:miter/>
          </a:ln>
        </p:spPr>
      </p:sp>
      <p:sp>
        <p:nvSpPr>
          <p:cNvPr id="10" name="TextBox 11">
            <a:extLst>
              <a:ext uri="{FF2B5EF4-FFF2-40B4-BE49-F238E27FC236}">
                <a16:creationId xmlns:a16="http://schemas.microsoft.com/office/drawing/2014/main" id="{61AA2AC8-8D64-7279-0EDE-4896CB2E7AFF}"/>
              </a:ext>
            </a:extLst>
          </p:cNvPr>
          <p:cNvSpPr txBox="1"/>
          <p:nvPr/>
        </p:nvSpPr>
        <p:spPr>
          <a:xfrm>
            <a:off x="6670564" y="2862059"/>
            <a:ext cx="4946872" cy="4930517"/>
          </a:xfrm>
          <a:prstGeom prst="rect">
            <a:avLst/>
          </a:prstGeom>
        </p:spPr>
        <p:txBody>
          <a:bodyPr lIns="0" tIns="0" rIns="0" bIns="0" rtlCol="0" anchor="t">
            <a:spAutoFit/>
          </a:bodyPr>
          <a:lstStyle/>
          <a:p>
            <a:pPr marL="0" lvl="0" indent="0" algn="ctr">
              <a:lnSpc>
                <a:spcPts val="12600"/>
              </a:lnSpc>
              <a:spcBef>
                <a:spcPct val="0"/>
              </a:spcBef>
            </a:pPr>
            <a:r>
              <a:rPr lang="en-US" sz="12500" u="none" strike="noStrike" spc="-900" dirty="0">
                <a:solidFill>
                  <a:srgbClr val="0B4E7C"/>
                </a:solidFill>
                <a:latin typeface="Rustic Printed"/>
                <a:ea typeface="Rustic Printed"/>
                <a:cs typeface="Rustic Printed"/>
                <a:sym typeface="Rustic Printed"/>
              </a:rPr>
              <a:t>Market Trend Analysis</a:t>
            </a:r>
          </a:p>
        </p:txBody>
      </p:sp>
      <p:sp>
        <p:nvSpPr>
          <p:cNvPr id="11" name="Freeform 12">
            <a:extLst>
              <a:ext uri="{FF2B5EF4-FFF2-40B4-BE49-F238E27FC236}">
                <a16:creationId xmlns:a16="http://schemas.microsoft.com/office/drawing/2014/main" id="{21982710-8393-7E00-DD0E-B50EE8EFD203}"/>
              </a:ext>
            </a:extLst>
          </p:cNvPr>
          <p:cNvSpPr/>
          <p:nvPr/>
        </p:nvSpPr>
        <p:spPr>
          <a:xfrm rot="-7900054">
            <a:off x="6597178" y="2362527"/>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3">
            <a:extLst>
              <a:ext uri="{FF2B5EF4-FFF2-40B4-BE49-F238E27FC236}">
                <a16:creationId xmlns:a16="http://schemas.microsoft.com/office/drawing/2014/main" id="{918B6F7A-BD3C-BD1E-485C-2AB08ECC6995}"/>
              </a:ext>
            </a:extLst>
          </p:cNvPr>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4">
            <a:extLst>
              <a:ext uri="{FF2B5EF4-FFF2-40B4-BE49-F238E27FC236}">
                <a16:creationId xmlns:a16="http://schemas.microsoft.com/office/drawing/2014/main" id="{4D6F62F6-4431-EB01-350C-E127DFAEFBDC}"/>
              </a:ext>
            </a:extLst>
          </p:cNvPr>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5">
            <a:extLst>
              <a:ext uri="{FF2B5EF4-FFF2-40B4-BE49-F238E27FC236}">
                <a16:creationId xmlns:a16="http://schemas.microsoft.com/office/drawing/2014/main" id="{CBEA1F35-9B37-BB37-E80C-5E3CE264E481}"/>
              </a:ext>
            </a:extLst>
          </p:cNvPr>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6">
            <a:extLst>
              <a:ext uri="{FF2B5EF4-FFF2-40B4-BE49-F238E27FC236}">
                <a16:creationId xmlns:a16="http://schemas.microsoft.com/office/drawing/2014/main" id="{603E15A9-0F71-18E1-0849-E83CBCEE2283}"/>
              </a:ext>
            </a:extLst>
          </p:cNvPr>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6" name="Freeform 17">
            <a:extLst>
              <a:ext uri="{FF2B5EF4-FFF2-40B4-BE49-F238E27FC236}">
                <a16:creationId xmlns:a16="http://schemas.microsoft.com/office/drawing/2014/main" id="{EE19D8D4-C55C-5F64-2485-A67768E850A6}"/>
              </a:ext>
            </a:extLst>
          </p:cNvPr>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7" name="Freeform 18">
            <a:extLst>
              <a:ext uri="{FF2B5EF4-FFF2-40B4-BE49-F238E27FC236}">
                <a16:creationId xmlns:a16="http://schemas.microsoft.com/office/drawing/2014/main" id="{94A6DC0E-058E-A205-E020-4C386738E496}"/>
              </a:ext>
            </a:extLst>
          </p:cNvPr>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8" name="Freeform 19">
            <a:extLst>
              <a:ext uri="{FF2B5EF4-FFF2-40B4-BE49-F238E27FC236}">
                <a16:creationId xmlns:a16="http://schemas.microsoft.com/office/drawing/2014/main" id="{1131A29E-AD21-B920-6E93-314A1456D740}"/>
              </a:ext>
            </a:extLst>
          </p:cNvPr>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9" name="Freeform 20">
            <a:extLst>
              <a:ext uri="{FF2B5EF4-FFF2-40B4-BE49-F238E27FC236}">
                <a16:creationId xmlns:a16="http://schemas.microsoft.com/office/drawing/2014/main" id="{5A2F0A8F-BDBD-A653-64F2-800A87744849}"/>
              </a:ext>
            </a:extLst>
          </p:cNvPr>
          <p:cNvSpPr/>
          <p:nvPr/>
        </p:nvSpPr>
        <p:spPr>
          <a:xfrm>
            <a:off x="1116586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1">
            <a:extLst>
              <a:ext uri="{FF2B5EF4-FFF2-40B4-BE49-F238E27FC236}">
                <a16:creationId xmlns:a16="http://schemas.microsoft.com/office/drawing/2014/main" id="{0BAF6450-8B70-6603-3E57-B649AA8B36E0}"/>
              </a:ext>
            </a:extLst>
          </p:cNvPr>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2">
            <a:extLst>
              <a:ext uri="{FF2B5EF4-FFF2-40B4-BE49-F238E27FC236}">
                <a16:creationId xmlns:a16="http://schemas.microsoft.com/office/drawing/2014/main" id="{2300104A-6B4E-931A-11B5-87D43F660882}"/>
              </a:ext>
            </a:extLst>
          </p:cNvPr>
          <p:cNvSpPr txBox="1"/>
          <p:nvPr/>
        </p:nvSpPr>
        <p:spPr>
          <a:xfrm>
            <a:off x="1084316" y="859580"/>
            <a:ext cx="4643802" cy="2462213"/>
          </a:xfrm>
          <a:prstGeom prst="rect">
            <a:avLst/>
          </a:prstGeom>
        </p:spPr>
        <p:txBody>
          <a:bodyPr wrap="square" lIns="0" tIns="0" rIns="0" bIns="0" rtlCol="0" anchor="t">
            <a:spAutoFit/>
          </a:bodyPr>
          <a:lstStyle/>
          <a:p>
            <a:pPr marL="571500" lvl="0" indent="-571500">
              <a:spcBef>
                <a:spcPct val="0"/>
              </a:spcBef>
              <a:buFont typeface="Wingdings" panose="05000000000000000000" pitchFamily="2" charset="2"/>
              <a:buChar char="§"/>
            </a:pPr>
            <a:r>
              <a:rPr lang="en-US" sz="4000" b="1" u="none" strike="noStrike" dirty="0">
                <a:solidFill>
                  <a:srgbClr val="FFFFFF"/>
                </a:solidFill>
                <a:ea typeface="Canva Sans Bold"/>
                <a:cs typeface="Canva Sans Bold"/>
                <a:sym typeface="Canva Sans Bold"/>
              </a:rPr>
              <a:t>Over 2500+ </a:t>
            </a:r>
            <a:r>
              <a:rPr lang="en-US" sz="4000" b="1" dirty="0">
                <a:solidFill>
                  <a:srgbClr val="FFFFFF"/>
                </a:solidFill>
                <a:ea typeface="Canva Sans Bold"/>
                <a:cs typeface="Canva Sans Bold"/>
                <a:sym typeface="Canva Sans Bold"/>
              </a:rPr>
              <a:t>b</a:t>
            </a:r>
            <a:r>
              <a:rPr lang="en-US" sz="4000" b="1" u="none" strike="noStrike" dirty="0">
                <a:solidFill>
                  <a:srgbClr val="FFFFFF"/>
                </a:solidFill>
                <a:ea typeface="Canva Sans Bold"/>
                <a:cs typeface="Canva Sans Bold"/>
                <a:sym typeface="Canva Sans Bold"/>
              </a:rPr>
              <a:t>rands</a:t>
            </a:r>
          </a:p>
          <a:p>
            <a:pPr marL="571500" lvl="0" indent="-571500">
              <a:spcBef>
                <a:spcPct val="0"/>
              </a:spcBef>
              <a:buFont typeface="Wingdings" panose="05000000000000000000" pitchFamily="2" charset="2"/>
              <a:buChar char="§"/>
            </a:pPr>
            <a:r>
              <a:rPr lang="en-US" sz="4000" b="1" u="none" strike="noStrike" dirty="0">
                <a:solidFill>
                  <a:srgbClr val="FFFFFF"/>
                </a:solidFill>
                <a:ea typeface="Canva Sans Bold"/>
                <a:cs typeface="Canva Sans Bold"/>
                <a:sym typeface="Canva Sans Bold"/>
              </a:rPr>
              <a:t>5 lakhs+ products</a:t>
            </a:r>
          </a:p>
          <a:p>
            <a:pPr marL="571500" lvl="0" indent="-571500">
              <a:spcBef>
                <a:spcPct val="0"/>
              </a:spcBef>
              <a:buFont typeface="Wingdings" panose="05000000000000000000" pitchFamily="2" charset="2"/>
              <a:buChar char="§"/>
            </a:pPr>
            <a:r>
              <a:rPr lang="en-US" sz="4000" b="1" dirty="0">
                <a:solidFill>
                  <a:srgbClr val="FFFFFF"/>
                </a:solidFill>
                <a:ea typeface="Canva Sans Bold"/>
                <a:cs typeface="Canva Sans Bold"/>
                <a:sym typeface="Canva Sans Bold"/>
              </a:rPr>
              <a:t>T</a:t>
            </a:r>
            <a:r>
              <a:rPr lang="en-US" sz="4000" b="1" u="none" strike="noStrike" dirty="0">
                <a:solidFill>
                  <a:srgbClr val="FFFFFF"/>
                </a:solidFill>
                <a:ea typeface="Canva Sans Bold"/>
                <a:cs typeface="Canva Sans Bold"/>
                <a:sym typeface="Canva Sans Bold"/>
              </a:rPr>
              <a:t>argeted age group of 18 to 5-0</a:t>
            </a:r>
          </a:p>
        </p:txBody>
      </p:sp>
      <p:sp>
        <p:nvSpPr>
          <p:cNvPr id="27" name="TextBox 22">
            <a:extLst>
              <a:ext uri="{FF2B5EF4-FFF2-40B4-BE49-F238E27FC236}">
                <a16:creationId xmlns:a16="http://schemas.microsoft.com/office/drawing/2014/main" id="{524E8E1B-45F1-8ADB-BDFE-6E38A25E3C6E}"/>
              </a:ext>
            </a:extLst>
          </p:cNvPr>
          <p:cNvSpPr txBox="1"/>
          <p:nvPr/>
        </p:nvSpPr>
        <p:spPr>
          <a:xfrm>
            <a:off x="597647" y="3812122"/>
            <a:ext cx="5254429" cy="615553"/>
          </a:xfrm>
          <a:prstGeom prst="rect">
            <a:avLst/>
          </a:prstGeom>
        </p:spPr>
        <p:txBody>
          <a:bodyPr wrap="square" lIns="0" tIns="0" rIns="0" bIns="0" rtlCol="0" anchor="t">
            <a:spAutoFit/>
          </a:bodyPr>
          <a:lstStyle/>
          <a:p>
            <a:pPr marL="0" lvl="0" indent="0" algn="ctr">
              <a:spcBef>
                <a:spcPct val="0"/>
              </a:spcBef>
            </a:pPr>
            <a:r>
              <a:rPr lang="en-US" sz="4000" b="1" dirty="0">
                <a:solidFill>
                  <a:srgbClr val="FFFFFF"/>
                </a:solidFill>
                <a:ea typeface="Canva Sans Bold"/>
                <a:cs typeface="Canva Sans Bold"/>
                <a:sym typeface="Canva Sans Bold"/>
              </a:rPr>
              <a:t>Beauty &amp; Wellness Prod.</a:t>
            </a:r>
            <a:r>
              <a:rPr lang="en-US" sz="4000" b="1" u="none" strike="noStrike" dirty="0">
                <a:solidFill>
                  <a:srgbClr val="FFFFFF"/>
                </a:solidFill>
                <a:ea typeface="Canva Sans Bold"/>
                <a:cs typeface="Canva Sans Bold"/>
                <a:sym typeface="Canva Sans Bold"/>
              </a:rPr>
              <a:t> </a:t>
            </a:r>
          </a:p>
        </p:txBody>
      </p:sp>
      <p:sp>
        <p:nvSpPr>
          <p:cNvPr id="29" name="TextBox 22">
            <a:extLst>
              <a:ext uri="{FF2B5EF4-FFF2-40B4-BE49-F238E27FC236}">
                <a16:creationId xmlns:a16="http://schemas.microsoft.com/office/drawing/2014/main" id="{83B48F34-4AC5-5506-85EB-0B0BD7240287}"/>
              </a:ext>
            </a:extLst>
          </p:cNvPr>
          <p:cNvSpPr txBox="1"/>
          <p:nvPr/>
        </p:nvSpPr>
        <p:spPr>
          <a:xfrm>
            <a:off x="1897051" y="4368126"/>
            <a:ext cx="3204608" cy="2154436"/>
          </a:xfrm>
          <a:prstGeom prst="rect">
            <a:avLst/>
          </a:prstGeom>
        </p:spPr>
        <p:txBody>
          <a:bodyPr wrap="square" lIns="0" tIns="0" rIns="0" bIns="0" rtlCol="0" anchor="t">
            <a:spAutoFit/>
          </a:bodyPr>
          <a:lstStyle/>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Cosmetics</a:t>
            </a: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Skin Care</a:t>
            </a:r>
            <a:endParaRPr lang="en-US" sz="2800" b="1" u="none" strike="noStrike" dirty="0">
              <a:solidFill>
                <a:srgbClr val="FFFFFF"/>
              </a:solidFill>
              <a:ea typeface="Canva Sans Bold"/>
              <a:cs typeface="Canva Sans Bold"/>
              <a:sym typeface="Canva Sans Bold"/>
            </a:endParaRP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Perfume</a:t>
            </a:r>
            <a:endParaRPr lang="en-US" sz="2800" b="1" u="none" strike="noStrike" dirty="0">
              <a:solidFill>
                <a:srgbClr val="FFFFFF"/>
              </a:solidFill>
              <a:ea typeface="Canva Sans Bold"/>
              <a:cs typeface="Canva Sans Bold"/>
              <a:sym typeface="Canva Sans Bold"/>
            </a:endParaRPr>
          </a:p>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Hair Color</a:t>
            </a: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Personal Care</a:t>
            </a:r>
            <a:endParaRPr lang="en-US" sz="2800" b="1" u="none" strike="noStrike" dirty="0">
              <a:solidFill>
                <a:srgbClr val="FFFFFF"/>
              </a:solidFill>
              <a:ea typeface="Canva Sans Bold"/>
              <a:cs typeface="Canva Sans Bold"/>
              <a:sym typeface="Canva Sans Bold"/>
            </a:endParaRPr>
          </a:p>
        </p:txBody>
      </p:sp>
      <p:sp>
        <p:nvSpPr>
          <p:cNvPr id="32" name="TextBox 22">
            <a:extLst>
              <a:ext uri="{FF2B5EF4-FFF2-40B4-BE49-F238E27FC236}">
                <a16:creationId xmlns:a16="http://schemas.microsoft.com/office/drawing/2014/main" id="{8BBE8581-3B8C-341F-2098-96667F0A480A}"/>
              </a:ext>
            </a:extLst>
          </p:cNvPr>
          <p:cNvSpPr txBox="1"/>
          <p:nvPr/>
        </p:nvSpPr>
        <p:spPr>
          <a:xfrm>
            <a:off x="12486405" y="793864"/>
            <a:ext cx="5159934" cy="615553"/>
          </a:xfrm>
          <a:prstGeom prst="rect">
            <a:avLst/>
          </a:prstGeom>
        </p:spPr>
        <p:txBody>
          <a:bodyPr wrap="square" lIns="0" tIns="0" rIns="0" bIns="0" rtlCol="0" anchor="t">
            <a:spAutoFit/>
          </a:bodyPr>
          <a:lstStyle/>
          <a:p>
            <a:pPr marL="0" lvl="0" indent="0" algn="ctr">
              <a:spcBef>
                <a:spcPct val="0"/>
              </a:spcBef>
            </a:pPr>
            <a:r>
              <a:rPr lang="en-US" sz="4000" b="1" u="none" strike="noStrike" dirty="0">
                <a:solidFill>
                  <a:srgbClr val="FFFFFF"/>
                </a:solidFill>
                <a:ea typeface="Canva Sans Bold"/>
                <a:cs typeface="Canva Sans Bold"/>
                <a:sym typeface="Canva Sans Bold"/>
              </a:rPr>
              <a:t>Nykaa</a:t>
            </a:r>
          </a:p>
        </p:txBody>
      </p:sp>
      <p:sp>
        <p:nvSpPr>
          <p:cNvPr id="33" name="TextBox 22">
            <a:extLst>
              <a:ext uri="{FF2B5EF4-FFF2-40B4-BE49-F238E27FC236}">
                <a16:creationId xmlns:a16="http://schemas.microsoft.com/office/drawing/2014/main" id="{504470E2-32B3-7B8E-361B-0DB7F2729E88}"/>
              </a:ext>
            </a:extLst>
          </p:cNvPr>
          <p:cNvSpPr txBox="1"/>
          <p:nvPr/>
        </p:nvSpPr>
        <p:spPr>
          <a:xfrm>
            <a:off x="13242495" y="1865073"/>
            <a:ext cx="3739616" cy="861774"/>
          </a:xfrm>
          <a:prstGeom prst="rect">
            <a:avLst/>
          </a:prstGeom>
        </p:spPr>
        <p:txBody>
          <a:bodyPr wrap="square" lIns="0" tIns="0" rIns="0" bIns="0" rtlCol="0" anchor="t">
            <a:spAutoFit/>
          </a:bodyPr>
          <a:lstStyle/>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Beauty products</a:t>
            </a: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Wellness Products</a:t>
            </a:r>
            <a:endParaRPr lang="en-US" sz="2800" b="1" u="none" strike="noStrike" dirty="0">
              <a:solidFill>
                <a:srgbClr val="FFFFFF"/>
              </a:solidFill>
              <a:ea typeface="Canva Sans Bold"/>
              <a:cs typeface="Canva Sans Bold"/>
              <a:sym typeface="Canva Sans Bold"/>
            </a:endParaRPr>
          </a:p>
        </p:txBody>
      </p:sp>
      <p:sp>
        <p:nvSpPr>
          <p:cNvPr id="34" name="TextBox 22">
            <a:extLst>
              <a:ext uri="{FF2B5EF4-FFF2-40B4-BE49-F238E27FC236}">
                <a16:creationId xmlns:a16="http://schemas.microsoft.com/office/drawing/2014/main" id="{CC4760B8-ECB8-3058-09EE-D62EAEE4267B}"/>
              </a:ext>
            </a:extLst>
          </p:cNvPr>
          <p:cNvSpPr txBox="1"/>
          <p:nvPr/>
        </p:nvSpPr>
        <p:spPr>
          <a:xfrm>
            <a:off x="12195521" y="3785804"/>
            <a:ext cx="5694166" cy="615553"/>
          </a:xfrm>
          <a:prstGeom prst="rect">
            <a:avLst/>
          </a:prstGeom>
        </p:spPr>
        <p:txBody>
          <a:bodyPr wrap="square" lIns="0" tIns="0" rIns="0" bIns="0" rtlCol="0" anchor="t">
            <a:spAutoFit/>
          </a:bodyPr>
          <a:lstStyle/>
          <a:p>
            <a:pPr marL="0" lvl="0" indent="0" algn="ctr">
              <a:spcBef>
                <a:spcPct val="0"/>
              </a:spcBef>
            </a:pPr>
            <a:r>
              <a:rPr lang="en-US" sz="4000" b="1" u="none" strike="noStrike" dirty="0">
                <a:solidFill>
                  <a:srgbClr val="FFFFFF"/>
                </a:solidFill>
                <a:ea typeface="Canva Sans Bold"/>
                <a:cs typeface="Canva Sans Bold"/>
                <a:sym typeface="Canva Sans Bold"/>
              </a:rPr>
              <a:t>Nykaa Fashion</a:t>
            </a:r>
          </a:p>
        </p:txBody>
      </p:sp>
      <p:sp>
        <p:nvSpPr>
          <p:cNvPr id="35" name="TextBox 22">
            <a:extLst>
              <a:ext uri="{FF2B5EF4-FFF2-40B4-BE49-F238E27FC236}">
                <a16:creationId xmlns:a16="http://schemas.microsoft.com/office/drawing/2014/main" id="{FFC3991B-0E61-F155-88EF-41E970CA27E6}"/>
              </a:ext>
            </a:extLst>
          </p:cNvPr>
          <p:cNvSpPr txBox="1"/>
          <p:nvPr/>
        </p:nvSpPr>
        <p:spPr>
          <a:xfrm>
            <a:off x="12588437" y="4577736"/>
            <a:ext cx="4908333" cy="1723549"/>
          </a:xfrm>
          <a:prstGeom prst="rect">
            <a:avLst/>
          </a:prstGeom>
        </p:spPr>
        <p:txBody>
          <a:bodyPr wrap="square" lIns="0" tIns="0" rIns="0" bIns="0" rtlCol="0" anchor="t">
            <a:spAutoFit/>
          </a:bodyPr>
          <a:lstStyle/>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Fashion &amp; li</a:t>
            </a:r>
            <a:r>
              <a:rPr lang="en-US" sz="2800" b="1" dirty="0">
                <a:solidFill>
                  <a:srgbClr val="FFFFFF"/>
                </a:solidFill>
                <a:ea typeface="Canva Sans Bold"/>
                <a:cs typeface="Canva Sans Bold"/>
                <a:sym typeface="Canva Sans Bold"/>
              </a:rPr>
              <a:t>festyle products</a:t>
            </a:r>
          </a:p>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Clothing</a:t>
            </a: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Accessories</a:t>
            </a:r>
          </a:p>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Home decors and more</a:t>
            </a:r>
          </a:p>
        </p:txBody>
      </p:sp>
      <p:sp>
        <p:nvSpPr>
          <p:cNvPr id="36" name="TextBox 22">
            <a:extLst>
              <a:ext uri="{FF2B5EF4-FFF2-40B4-BE49-F238E27FC236}">
                <a16:creationId xmlns:a16="http://schemas.microsoft.com/office/drawing/2014/main" id="{BC126AB4-E075-5E86-5F62-E02DF2E7BAC4}"/>
              </a:ext>
            </a:extLst>
          </p:cNvPr>
          <p:cNvSpPr txBox="1"/>
          <p:nvPr/>
        </p:nvSpPr>
        <p:spPr>
          <a:xfrm>
            <a:off x="790556" y="6770789"/>
            <a:ext cx="5159934" cy="615553"/>
          </a:xfrm>
          <a:prstGeom prst="rect">
            <a:avLst/>
          </a:prstGeom>
        </p:spPr>
        <p:txBody>
          <a:bodyPr wrap="square" lIns="0" tIns="0" rIns="0" bIns="0" rtlCol="0" anchor="t">
            <a:spAutoFit/>
          </a:bodyPr>
          <a:lstStyle/>
          <a:p>
            <a:pPr marL="0" lvl="0" indent="0" algn="ctr">
              <a:spcBef>
                <a:spcPct val="0"/>
              </a:spcBef>
            </a:pPr>
            <a:r>
              <a:rPr lang="en-US" sz="4000" b="1" u="none" strike="noStrike" dirty="0">
                <a:solidFill>
                  <a:srgbClr val="FFFFFF"/>
                </a:solidFill>
                <a:ea typeface="Canva Sans Bold"/>
                <a:cs typeface="Canva Sans Bold"/>
                <a:sym typeface="Canva Sans Bold"/>
              </a:rPr>
              <a:t>Variety of offers</a:t>
            </a:r>
          </a:p>
        </p:txBody>
      </p:sp>
      <p:sp>
        <p:nvSpPr>
          <p:cNvPr id="37" name="TextBox 22">
            <a:extLst>
              <a:ext uri="{FF2B5EF4-FFF2-40B4-BE49-F238E27FC236}">
                <a16:creationId xmlns:a16="http://schemas.microsoft.com/office/drawing/2014/main" id="{8F79B500-5792-9619-8004-C3CBE04D2B74}"/>
              </a:ext>
            </a:extLst>
          </p:cNvPr>
          <p:cNvSpPr txBox="1"/>
          <p:nvPr/>
        </p:nvSpPr>
        <p:spPr>
          <a:xfrm>
            <a:off x="1808579" y="7354383"/>
            <a:ext cx="3204608" cy="2154436"/>
          </a:xfrm>
          <a:prstGeom prst="rect">
            <a:avLst/>
          </a:prstGeom>
        </p:spPr>
        <p:txBody>
          <a:bodyPr wrap="square" lIns="0" tIns="0" rIns="0" bIns="0" rtlCol="0" anchor="t">
            <a:spAutoFit/>
          </a:bodyPr>
          <a:lstStyle/>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Deals of the day</a:t>
            </a:r>
          </a:p>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In-store offers</a:t>
            </a: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Coupon codes</a:t>
            </a:r>
            <a:endParaRPr lang="en-US" sz="2800" b="1" u="none" strike="noStrike" dirty="0">
              <a:solidFill>
                <a:srgbClr val="FFFFFF"/>
              </a:solidFill>
              <a:ea typeface="Canva Sans Bold"/>
              <a:cs typeface="Canva Sans Bold"/>
              <a:sym typeface="Canva Sans Bold"/>
            </a:endParaRPr>
          </a:p>
          <a:p>
            <a:pPr marL="571500" lvl="0" indent="-571500">
              <a:spcBef>
                <a:spcPct val="0"/>
              </a:spcBef>
              <a:buFont typeface="Wingdings" panose="05000000000000000000" pitchFamily="2" charset="2"/>
              <a:buChar char="§"/>
            </a:pPr>
            <a:r>
              <a:rPr lang="en-US" sz="2800" b="1" dirty="0">
                <a:solidFill>
                  <a:srgbClr val="FFFFFF"/>
                </a:solidFill>
                <a:ea typeface="Canva Sans Bold"/>
                <a:cs typeface="Canva Sans Bold"/>
                <a:sym typeface="Canva Sans Bold"/>
              </a:rPr>
              <a:t>Gift vouchers</a:t>
            </a:r>
          </a:p>
          <a:p>
            <a:pPr marL="571500" lvl="0" indent="-571500">
              <a:spcBef>
                <a:spcPct val="0"/>
              </a:spcBef>
              <a:buFont typeface="Wingdings" panose="05000000000000000000" pitchFamily="2" charset="2"/>
              <a:buChar char="§"/>
            </a:pPr>
            <a:r>
              <a:rPr lang="en-US" sz="2800" b="1" u="none" strike="noStrike" dirty="0">
                <a:solidFill>
                  <a:srgbClr val="FFFFFF"/>
                </a:solidFill>
                <a:ea typeface="Canva Sans Bold"/>
                <a:cs typeface="Canva Sans Bold"/>
                <a:sym typeface="Canva Sans Bold"/>
              </a:rPr>
              <a:t>Upcoming sales</a:t>
            </a:r>
          </a:p>
        </p:txBody>
      </p:sp>
      <p:sp>
        <p:nvSpPr>
          <p:cNvPr id="38" name="TextBox 22">
            <a:extLst>
              <a:ext uri="{FF2B5EF4-FFF2-40B4-BE49-F238E27FC236}">
                <a16:creationId xmlns:a16="http://schemas.microsoft.com/office/drawing/2014/main" id="{0477DB1C-9C0B-4CD4-543B-F7D5A06FC4E4}"/>
              </a:ext>
            </a:extLst>
          </p:cNvPr>
          <p:cNvSpPr txBox="1"/>
          <p:nvPr/>
        </p:nvSpPr>
        <p:spPr>
          <a:xfrm>
            <a:off x="12370481" y="6800107"/>
            <a:ext cx="5159934" cy="615553"/>
          </a:xfrm>
          <a:prstGeom prst="rect">
            <a:avLst/>
          </a:prstGeom>
        </p:spPr>
        <p:txBody>
          <a:bodyPr wrap="square" lIns="0" tIns="0" rIns="0" bIns="0" rtlCol="0" anchor="t">
            <a:spAutoFit/>
          </a:bodyPr>
          <a:lstStyle/>
          <a:p>
            <a:pPr marL="0" lvl="0" indent="0" algn="ctr">
              <a:spcBef>
                <a:spcPct val="0"/>
              </a:spcBef>
            </a:pPr>
            <a:r>
              <a:rPr lang="en-US" sz="4000" b="1" u="none" strike="noStrike" dirty="0">
                <a:solidFill>
                  <a:srgbClr val="FFFFFF"/>
                </a:solidFill>
                <a:ea typeface="Canva Sans Bold"/>
                <a:cs typeface="Canva Sans Bold"/>
                <a:sym typeface="Canva Sans Bold"/>
              </a:rPr>
              <a:t>Nykaa Man</a:t>
            </a:r>
          </a:p>
        </p:txBody>
      </p:sp>
      <p:sp>
        <p:nvSpPr>
          <p:cNvPr id="40" name="TextBox 22">
            <a:extLst>
              <a:ext uri="{FF2B5EF4-FFF2-40B4-BE49-F238E27FC236}">
                <a16:creationId xmlns:a16="http://schemas.microsoft.com/office/drawing/2014/main" id="{CFEB4CF8-ABCD-76A4-636C-41B51B0B1C95}"/>
              </a:ext>
            </a:extLst>
          </p:cNvPr>
          <p:cNvSpPr txBox="1"/>
          <p:nvPr/>
        </p:nvSpPr>
        <p:spPr>
          <a:xfrm>
            <a:off x="12738006" y="7583790"/>
            <a:ext cx="4908333" cy="1723549"/>
          </a:xfrm>
          <a:prstGeom prst="rect">
            <a:avLst/>
          </a:prstGeom>
        </p:spPr>
        <p:txBody>
          <a:bodyPr wrap="square" lIns="0" tIns="0" rIns="0" bIns="0" rtlCol="0" anchor="t">
            <a:spAutoFit/>
          </a:bodyPr>
          <a:lstStyle/>
          <a:p>
            <a:pPr lvl="0">
              <a:spcBef>
                <a:spcPct val="0"/>
              </a:spcBef>
            </a:pPr>
            <a:r>
              <a:rPr lang="en-US" sz="2800" b="1" dirty="0">
                <a:solidFill>
                  <a:srgbClr val="FFFFFF"/>
                </a:solidFill>
              </a:rPr>
              <a:t>Men's shopping app that offers a variety of products, including skincare, fragrance, footwear, clothing, and gadgets</a:t>
            </a:r>
            <a:endParaRPr lang="en-US" sz="2800" b="1" dirty="0">
              <a:solidFill>
                <a:srgbClr val="FFFFFF"/>
              </a:solidFill>
              <a:sym typeface="Canva Sans Bold"/>
            </a:endParaRPr>
          </a:p>
        </p:txBody>
      </p:sp>
    </p:spTree>
    <p:extLst>
      <p:ext uri="{BB962C8B-B14F-4D97-AF65-F5344CB8AC3E}">
        <p14:creationId xmlns:p14="http://schemas.microsoft.com/office/powerpoint/2010/main" val="1343613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207578" y="2276239"/>
            <a:ext cx="11872843" cy="1312924"/>
          </a:xfrm>
          <a:prstGeom prst="rect">
            <a:avLst/>
          </a:prstGeom>
        </p:spPr>
        <p:txBody>
          <a:bodyPr wrap="square" lIns="0" tIns="0" rIns="0" bIns="0" rtlCol="0" anchor="t">
            <a:spAutoFit/>
          </a:bodyPr>
          <a:lstStyle/>
          <a:p>
            <a:pPr marL="0" lvl="0" indent="0" algn="ctr">
              <a:lnSpc>
                <a:spcPts val="9600"/>
              </a:lnSpc>
            </a:pPr>
            <a:r>
              <a:rPr lang="en-US" sz="12000" spc="-600" dirty="0">
                <a:solidFill>
                  <a:srgbClr val="FFFFFF"/>
                </a:solidFill>
                <a:latin typeface="Rustic Printed"/>
                <a:ea typeface="Rustic Printed"/>
                <a:cs typeface="Rustic Printed"/>
                <a:sym typeface="Rustic Printed"/>
              </a:rPr>
              <a:t>Highlights (Real-Time)</a:t>
            </a:r>
          </a:p>
        </p:txBody>
      </p:sp>
      <p:sp>
        <p:nvSpPr>
          <p:cNvPr id="7" name="TextBox 7"/>
          <p:cNvSpPr txBox="1"/>
          <p:nvPr/>
        </p:nvSpPr>
        <p:spPr>
          <a:xfrm>
            <a:off x="5391150" y="4672404"/>
            <a:ext cx="8229600" cy="2708434"/>
          </a:xfrm>
          <a:prstGeom prst="rect">
            <a:avLst/>
          </a:prstGeom>
        </p:spPr>
        <p:txBody>
          <a:bodyPr wrap="square" lIns="0" tIns="0" rIns="0" bIns="0" rtlCol="0" anchor="t">
            <a:spAutoFit/>
          </a:bodyPr>
          <a:lstStyle/>
          <a:p>
            <a:pPr marL="342900" lvl="0" indent="-342900">
              <a:spcBef>
                <a:spcPct val="0"/>
              </a:spcBef>
              <a:buFont typeface="Wingdings" panose="05000000000000000000" pitchFamily="2" charset="2"/>
              <a:buChar char="v"/>
            </a:pPr>
            <a:r>
              <a:rPr lang="en-US" sz="4400" b="1" spc="119" dirty="0">
                <a:solidFill>
                  <a:srgbClr val="FFFFFF"/>
                </a:solidFill>
                <a:ea typeface="Canva Sans Medium"/>
                <a:cs typeface="Canva Sans Medium"/>
                <a:sym typeface="Canva Sans Medium"/>
              </a:rPr>
              <a:t>User friendly UI</a:t>
            </a:r>
          </a:p>
          <a:p>
            <a:pPr marL="342900" lvl="0" indent="-342900">
              <a:spcBef>
                <a:spcPct val="0"/>
              </a:spcBef>
              <a:buFont typeface="Wingdings" panose="05000000000000000000" pitchFamily="2" charset="2"/>
              <a:buChar char="v"/>
            </a:pPr>
            <a:r>
              <a:rPr lang="en-US" sz="4400" b="1" spc="119" dirty="0">
                <a:solidFill>
                  <a:srgbClr val="FFFFFF"/>
                </a:solidFill>
                <a:ea typeface="Canva Sans Medium"/>
                <a:cs typeface="Canva Sans Medium"/>
                <a:sym typeface="Canva Sans Medium"/>
              </a:rPr>
              <a:t>Original Cosmetic brands</a:t>
            </a:r>
          </a:p>
          <a:p>
            <a:pPr marL="342900" lvl="0" indent="-342900">
              <a:spcBef>
                <a:spcPct val="0"/>
              </a:spcBef>
              <a:buFont typeface="Wingdings" panose="05000000000000000000" pitchFamily="2" charset="2"/>
              <a:buChar char="v"/>
            </a:pPr>
            <a:r>
              <a:rPr lang="en-US" sz="4400" b="1" u="none" spc="119" dirty="0">
                <a:solidFill>
                  <a:srgbClr val="FFFFFF"/>
                </a:solidFill>
                <a:ea typeface="Canva Sans Medium"/>
                <a:cs typeface="Canva Sans Medium"/>
                <a:sym typeface="Canva Sans Medium"/>
              </a:rPr>
              <a:t>Pink Sale</a:t>
            </a:r>
          </a:p>
          <a:p>
            <a:pPr marL="342900" lvl="0" indent="-342900">
              <a:spcBef>
                <a:spcPct val="0"/>
              </a:spcBef>
              <a:buFont typeface="Wingdings" panose="05000000000000000000" pitchFamily="2" charset="2"/>
              <a:buChar char="v"/>
            </a:pPr>
            <a:r>
              <a:rPr lang="en-US" sz="4400" b="1" spc="119" dirty="0">
                <a:solidFill>
                  <a:srgbClr val="FFFFFF"/>
                </a:solidFill>
                <a:ea typeface="Canva Sans Medium"/>
                <a:cs typeface="Canva Sans Medium"/>
                <a:sym typeface="Canva Sans Medium"/>
              </a:rPr>
              <a:t>Affordable prices with offer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6" name="TextBox 5">
            <a:extLst>
              <a:ext uri="{FF2B5EF4-FFF2-40B4-BE49-F238E27FC236}">
                <a16:creationId xmlns:a16="http://schemas.microsoft.com/office/drawing/2014/main" id="{BCC2638F-2EB5-22DE-3289-4F13ED2C4B05}"/>
              </a:ext>
            </a:extLst>
          </p:cNvPr>
          <p:cNvSpPr txBox="1"/>
          <p:nvPr/>
        </p:nvSpPr>
        <p:spPr>
          <a:xfrm>
            <a:off x="2986289" y="221545"/>
            <a:ext cx="12306300" cy="1247970"/>
          </a:xfrm>
          <a:prstGeom prst="rect">
            <a:avLst/>
          </a:prstGeom>
        </p:spPr>
        <p:txBody>
          <a:bodyPr wrap="square" lIns="0" tIns="0" rIns="0" bIns="0" rtlCol="0" anchor="t">
            <a:spAutoFit/>
          </a:bodyPr>
          <a:lstStyle/>
          <a:p>
            <a:pPr marL="0" lvl="0" indent="0" algn="ctr">
              <a:lnSpc>
                <a:spcPts val="9600"/>
              </a:lnSpc>
            </a:pPr>
            <a:r>
              <a:rPr lang="en-US" sz="10000" spc="-600" dirty="0">
                <a:solidFill>
                  <a:srgbClr val="0B4E7C"/>
                </a:solidFill>
                <a:latin typeface="Rustic Printed"/>
                <a:ea typeface="Rustic Printed"/>
                <a:cs typeface="Rustic Printed"/>
                <a:sym typeface="Rustic Printed"/>
              </a:rPr>
              <a:t>Competitor Analysis</a:t>
            </a:r>
          </a:p>
        </p:txBody>
      </p:sp>
      <p:graphicFrame>
        <p:nvGraphicFramePr>
          <p:cNvPr id="12" name="Table 12">
            <a:extLst>
              <a:ext uri="{FF2B5EF4-FFF2-40B4-BE49-F238E27FC236}">
                <a16:creationId xmlns:a16="http://schemas.microsoft.com/office/drawing/2014/main" id="{7F6A3FEC-AD79-C550-6B5F-D3CE1EEE774B}"/>
              </a:ext>
            </a:extLst>
          </p:cNvPr>
          <p:cNvGraphicFramePr>
            <a:graphicFrameLocks noGrp="1"/>
          </p:cNvGraphicFramePr>
          <p:nvPr>
            <p:extLst>
              <p:ext uri="{D42A27DB-BD31-4B8C-83A1-F6EECF244321}">
                <p14:modId xmlns:p14="http://schemas.microsoft.com/office/powerpoint/2010/main" val="3604387027"/>
              </p:ext>
            </p:extLst>
          </p:nvPr>
        </p:nvGraphicFramePr>
        <p:xfrm>
          <a:off x="440645" y="1537273"/>
          <a:ext cx="17397587" cy="8292850"/>
        </p:xfrm>
        <a:graphic>
          <a:graphicData uri="http://schemas.openxmlformats.org/drawingml/2006/table">
            <a:tbl>
              <a:tblPr firstRow="1" bandRow="1">
                <a:tableStyleId>{3C2FFA5D-87B4-456A-9821-1D502468CF0F}</a:tableStyleId>
              </a:tblPr>
              <a:tblGrid>
                <a:gridCol w="3376788">
                  <a:extLst>
                    <a:ext uri="{9D8B030D-6E8A-4147-A177-3AD203B41FA5}">
                      <a16:colId xmlns:a16="http://schemas.microsoft.com/office/drawing/2014/main" val="736777796"/>
                    </a:ext>
                  </a:extLst>
                </a:gridCol>
                <a:gridCol w="3370877">
                  <a:extLst>
                    <a:ext uri="{9D8B030D-6E8A-4147-A177-3AD203B41FA5}">
                      <a16:colId xmlns:a16="http://schemas.microsoft.com/office/drawing/2014/main" val="1425126794"/>
                    </a:ext>
                  </a:extLst>
                </a:gridCol>
                <a:gridCol w="3657600">
                  <a:extLst>
                    <a:ext uri="{9D8B030D-6E8A-4147-A177-3AD203B41FA5}">
                      <a16:colId xmlns:a16="http://schemas.microsoft.com/office/drawing/2014/main" val="335020350"/>
                    </a:ext>
                  </a:extLst>
                </a:gridCol>
                <a:gridCol w="6992322">
                  <a:extLst>
                    <a:ext uri="{9D8B030D-6E8A-4147-A177-3AD203B41FA5}">
                      <a16:colId xmlns:a16="http://schemas.microsoft.com/office/drawing/2014/main" val="22956602"/>
                    </a:ext>
                  </a:extLst>
                </a:gridCol>
              </a:tblGrid>
              <a:tr h="1309098">
                <a:tc>
                  <a:txBody>
                    <a:bodyPr/>
                    <a:lstStyle/>
                    <a:p>
                      <a:pPr algn="ctr"/>
                      <a:r>
                        <a:rPr lang="en-US" sz="4000" b="1" dirty="0"/>
                        <a:t>Brands</a:t>
                      </a:r>
                      <a:endParaRPr lang="en-IN" sz="4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t>Focus Area</a:t>
                      </a:r>
                      <a:endParaRPr lang="en-IN" sz="4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4000" dirty="0"/>
                        <a:t>Product Selection</a:t>
                      </a:r>
                      <a:endParaRPr lang="en-IN" sz="4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t>Pricing &amp; Discounts</a:t>
                      </a:r>
                      <a:endParaRPr lang="en-IN" sz="4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217446297"/>
                  </a:ext>
                </a:extLst>
              </a:tr>
              <a:tr h="1624205">
                <a:tc>
                  <a:txBody>
                    <a:bodyPr/>
                    <a:lstStyle/>
                    <a:p>
                      <a:endParaRPr lang="en-IN"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b="1" i="0" kern="1200" dirty="0">
                          <a:solidFill>
                            <a:srgbClr val="002060"/>
                          </a:solidFill>
                          <a:effectLst/>
                          <a:latin typeface="+mn-lt"/>
                          <a:ea typeface="+mn-ea"/>
                          <a:cs typeface="+mn-cs"/>
                        </a:rPr>
                        <a:t>Primarily focused on beauty and personal care products, including makeup, skincare, haircare, and fragrances.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1" i="0" kern="1200" dirty="0">
                          <a:solidFill>
                            <a:srgbClr val="002060"/>
                          </a:solidFill>
                          <a:effectLst/>
                          <a:latin typeface="+mn-lt"/>
                          <a:ea typeface="+mn-ea"/>
                          <a:cs typeface="+mn-cs"/>
                        </a:rPr>
                        <a:t>Curated selection of high-end and niche beauty brands, including international labels, alongside their own private label products.</a:t>
                      </a:r>
                      <a:endParaRPr lang="en-IN" sz="24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002060"/>
                          </a:solidFill>
                          <a:effectLst/>
                          <a:latin typeface="+mn-lt"/>
                          <a:ea typeface="+mn-ea"/>
                          <a:cs typeface="+mn-cs"/>
                        </a:rPr>
                        <a:t>This tends to be slightly more expensive due to its focus on premium beauty and personal care products as its high-end brands and focus on quality. May offer exclusive discounts and promotions on its own private label products. Often incentivizes loyal customers with additional discounts and rewards.</a:t>
                      </a:r>
                      <a:endParaRPr lang="en-IN" sz="2000" b="1" i="0" kern="1200" dirty="0">
                        <a:solidFill>
                          <a:srgbClr val="00206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752338219"/>
                  </a:ext>
                </a:extLst>
              </a:tr>
              <a:tr h="1730847">
                <a:tc>
                  <a:txBody>
                    <a:bodyPr/>
                    <a:lstStyle/>
                    <a:p>
                      <a:endParaRPr lang="en-IN"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002060"/>
                          </a:solidFill>
                          <a:effectLst/>
                          <a:latin typeface="+mn-lt"/>
                          <a:ea typeface="+mn-ea"/>
                          <a:cs typeface="+mn-cs"/>
                        </a:rPr>
                        <a:t>Offers a vast array of fashion items, including clothing, accessories, and footwear, with beauty products being a smaller segment.</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1" i="0" kern="1200" dirty="0">
                          <a:solidFill>
                            <a:srgbClr val="002060"/>
                          </a:solidFill>
                          <a:effectLst/>
                          <a:latin typeface="+mn-lt"/>
                          <a:ea typeface="+mn-ea"/>
                          <a:cs typeface="+mn-cs"/>
                        </a:rPr>
                        <a:t>Diverse range of brands across different price points, including luxury and more affordable options, with a wider variety of fashion items.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002060"/>
                          </a:solidFill>
                          <a:effectLst/>
                          <a:latin typeface="+mn-lt"/>
                          <a:ea typeface="+mn-ea"/>
                          <a:cs typeface="+mn-cs"/>
                        </a:rPr>
                        <a:t>Offers a vast array of brands and products, leading to wider price ranges depending on the specific item. Known for frequent price drops and competitive pricing, especially during sales periods. Prime members often get access to exclusive deals and faster delivery.</a:t>
                      </a:r>
                      <a:endParaRPr lang="en-IN" sz="2000" b="1" i="0" kern="1200" dirty="0">
                        <a:solidFill>
                          <a:srgbClr val="00206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64532159"/>
                  </a:ext>
                </a:extLst>
              </a:tr>
              <a:tr h="2011718">
                <a:tc>
                  <a:txBody>
                    <a:bodyPr/>
                    <a:lstStyle/>
                    <a:p>
                      <a:endParaRPr lang="en-IN"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1" i="0" kern="1200" dirty="0">
                          <a:solidFill>
                            <a:srgbClr val="002060"/>
                          </a:solidFill>
                          <a:effectLst/>
                          <a:latin typeface="+mn-lt"/>
                          <a:ea typeface="+mn-ea"/>
                          <a:cs typeface="+mn-cs"/>
                        </a:rPr>
                        <a:t>Similar to Amazon, with a large range of products across categories including fashion, electronics, and home goods, but with a stronger focus on local Indian brands.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1" i="0" kern="1200" dirty="0">
                          <a:solidFill>
                            <a:srgbClr val="002060"/>
                          </a:solidFill>
                          <a:effectLst/>
                          <a:latin typeface="+mn-lt"/>
                          <a:ea typeface="+mn-ea"/>
                          <a:cs typeface="+mn-cs"/>
                        </a:rPr>
                        <a:t>Large selection of fashion brands, often with deals and discounts, with a strong focus on local Indian labels.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002060"/>
                          </a:solidFill>
                          <a:effectLst/>
                          <a:latin typeface="+mn-lt"/>
                          <a:ea typeface="+mn-ea"/>
                          <a:cs typeface="+mn-cs"/>
                        </a:rPr>
                        <a:t>Provides a diverse selection of fashion and beauty items at various price points.</a:t>
                      </a:r>
                      <a:r>
                        <a:rPr lang="en-IN" sz="2000" b="1" i="0" kern="1200" dirty="0">
                          <a:solidFill>
                            <a:srgbClr val="002060"/>
                          </a:solidFill>
                          <a:effectLst/>
                          <a:latin typeface="+mn-lt"/>
                          <a:ea typeface="+mn-ea"/>
                          <a:cs typeface="+mn-cs"/>
                        </a:rPr>
                        <a:t> </a:t>
                      </a:r>
                      <a:r>
                        <a:rPr lang="en-US" sz="2000" b="1" i="0" kern="1200" dirty="0">
                          <a:solidFill>
                            <a:srgbClr val="002060"/>
                          </a:solidFill>
                          <a:effectLst/>
                          <a:latin typeface="+mn-lt"/>
                          <a:ea typeface="+mn-ea"/>
                          <a:cs typeface="+mn-cs"/>
                        </a:rPr>
                        <a:t>Often engages in aggressive price strategies, especially during major sales like Big Billion Days.</a:t>
                      </a:r>
                      <a:endParaRPr lang="en-IN" sz="2000" b="1" i="0" kern="1200" dirty="0">
                        <a:solidFill>
                          <a:srgbClr val="00206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09989517"/>
                  </a:ext>
                </a:extLst>
              </a:tr>
              <a:tr h="1456109">
                <a:tc>
                  <a:txBody>
                    <a:bodyPr/>
                    <a:lstStyle/>
                    <a:p>
                      <a:endParaRPr lang="en-IN"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1" i="0" kern="1200" dirty="0">
                          <a:solidFill>
                            <a:srgbClr val="002060"/>
                          </a:solidFill>
                          <a:effectLst/>
                          <a:latin typeface="+mn-lt"/>
                          <a:ea typeface="+mn-ea"/>
                          <a:cs typeface="+mn-cs"/>
                        </a:rPr>
                        <a:t>Primarily focused on fashion with a mix of premium and mid-range brands, often featuring exclusive collections.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1" i="0" kern="1200" dirty="0">
                          <a:solidFill>
                            <a:srgbClr val="002060"/>
                          </a:solidFill>
                          <a:effectLst/>
                          <a:latin typeface="+mn-lt"/>
                          <a:ea typeface="+mn-ea"/>
                          <a:cs typeface="+mn-cs"/>
                        </a:rPr>
                        <a:t>Mixture of high-end and mid-range fashion brands with a focus on trendy styles and exclusive collections.</a:t>
                      </a:r>
                      <a:endParaRPr lang="en-IN" sz="2000" b="1" dirty="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rgbClr val="002060"/>
                          </a:solidFill>
                          <a:effectLst/>
                          <a:latin typeface="+mn-lt"/>
                          <a:ea typeface="+mn-ea"/>
                          <a:cs typeface="+mn-cs"/>
                        </a:rPr>
                        <a:t>Similar to Nykaa, Ajio often features high-end fashion brands with a slightly premium price tag. This may leverage its buying power to offer competitive prices on certain items. </a:t>
                      </a:r>
                      <a:endParaRPr lang="en-IN" sz="2000" b="1" i="0" kern="1200" dirty="0">
                        <a:solidFill>
                          <a:srgbClr val="00206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62334209"/>
                  </a:ext>
                </a:extLst>
              </a:tr>
            </a:tbl>
          </a:graphicData>
        </a:graphic>
      </p:graphicFrame>
      <p:pic>
        <p:nvPicPr>
          <p:cNvPr id="14" name="Picture 2">
            <a:extLst>
              <a:ext uri="{FF2B5EF4-FFF2-40B4-BE49-F238E27FC236}">
                <a16:creationId xmlns:a16="http://schemas.microsoft.com/office/drawing/2014/main" id="{DA9FA4F9-4E34-B809-7472-B63E705830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645" y="3082065"/>
            <a:ext cx="3213904" cy="1035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jio Logo, symbol, meaning, history, PNG, brand">
            <a:extLst>
              <a:ext uri="{FF2B5EF4-FFF2-40B4-BE49-F238E27FC236}">
                <a16:creationId xmlns:a16="http://schemas.microsoft.com/office/drawing/2014/main" id="{4298C2CF-2DA6-B6DF-E95C-4CCBF9528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163" y="8385328"/>
            <a:ext cx="2214333" cy="1090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 Logo Vector Art, Icons, and Graphics for Free Download">
            <a:extLst>
              <a:ext uri="{FF2B5EF4-FFF2-40B4-BE49-F238E27FC236}">
                <a16:creationId xmlns:a16="http://schemas.microsoft.com/office/drawing/2014/main" id="{97D6A6A4-9CB5-2CCC-59F9-25988A21DE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237" y="4812873"/>
            <a:ext cx="2998186" cy="11654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ipkart Logo, symbol, meaning, history, PNG, brand">
            <a:extLst>
              <a:ext uri="{FF2B5EF4-FFF2-40B4-BE49-F238E27FC236}">
                <a16:creationId xmlns:a16="http://schemas.microsoft.com/office/drawing/2014/main" id="{A304A0E6-9E3F-E4EF-0FBF-CF0D47CA7C1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720" b="18395"/>
          <a:stretch/>
        </p:blipFill>
        <p:spPr bwMode="auto">
          <a:xfrm>
            <a:off x="830362" y="6673703"/>
            <a:ext cx="2645655" cy="116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53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grpSp>
        <p:nvGrpSpPr>
          <p:cNvPr id="3" name="Group 3">
            <a:extLst>
              <a:ext uri="{FF2B5EF4-FFF2-40B4-BE49-F238E27FC236}">
                <a16:creationId xmlns:a16="http://schemas.microsoft.com/office/drawing/2014/main" id="{F6AC3F2A-E371-959C-EAE0-986E7040F4AC}"/>
              </a:ext>
            </a:extLst>
          </p:cNvPr>
          <p:cNvGrpSpPr/>
          <p:nvPr/>
        </p:nvGrpSpPr>
        <p:grpSpPr>
          <a:xfrm>
            <a:off x="1028700" y="1028700"/>
            <a:ext cx="16230600" cy="8229600"/>
            <a:chOff x="0" y="0"/>
            <a:chExt cx="4274726" cy="2167467"/>
          </a:xfrm>
        </p:grpSpPr>
        <p:sp>
          <p:nvSpPr>
            <p:cNvPr id="4" name="Freeform 4">
              <a:extLst>
                <a:ext uri="{FF2B5EF4-FFF2-40B4-BE49-F238E27FC236}">
                  <a16:creationId xmlns:a16="http://schemas.microsoft.com/office/drawing/2014/main" id="{92197B88-8723-5997-4F74-F799A4369B4B}"/>
                </a:ext>
              </a:extLst>
            </p:cNvPr>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52BFAA"/>
            </a:solidFill>
          </p:spPr>
        </p:sp>
        <p:sp>
          <p:nvSpPr>
            <p:cNvPr id="5" name="TextBox 5">
              <a:extLst>
                <a:ext uri="{FF2B5EF4-FFF2-40B4-BE49-F238E27FC236}">
                  <a16:creationId xmlns:a16="http://schemas.microsoft.com/office/drawing/2014/main" id="{6CC1D7D1-31D1-8D61-40FF-95E1A66DD902}"/>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898C61E-425B-89A8-7032-354385361B3E}"/>
              </a:ext>
            </a:extLst>
          </p:cNvPr>
          <p:cNvSpPr txBox="1"/>
          <p:nvPr/>
        </p:nvSpPr>
        <p:spPr>
          <a:xfrm>
            <a:off x="1981200" y="4148224"/>
            <a:ext cx="14478000" cy="3939540"/>
          </a:xfrm>
          <a:prstGeom prst="rect">
            <a:avLst/>
          </a:prstGeom>
        </p:spPr>
        <p:txBody>
          <a:bodyPr wrap="square" lIns="0" tIns="0" rIns="0" bIns="0" rtlCol="0" anchor="t">
            <a:spAutoFit/>
          </a:bodyPr>
          <a:lstStyle/>
          <a:p>
            <a:pPr marL="342900" indent="-342900" algn="l" fontAlgn="ctr">
              <a:buFont typeface="Wingdings" panose="05000000000000000000" pitchFamily="2" charset="2"/>
              <a:buChar char="v"/>
            </a:pPr>
            <a:r>
              <a:rPr lang="en-US" sz="3200" b="1" spc="119" dirty="0">
                <a:solidFill>
                  <a:srgbClr val="FFFFFF"/>
                </a:solidFill>
              </a:rPr>
              <a:t>For dedicated beauty shoppers seeking a curated selection of high-end brands with expert advice, Nykaa is the preferred choice for the customers. </a:t>
            </a:r>
            <a:br>
              <a:rPr lang="en-US" sz="3200" b="1" spc="119" dirty="0">
                <a:solidFill>
                  <a:srgbClr val="FFFFFF"/>
                </a:solidFill>
              </a:rPr>
            </a:br>
            <a:endParaRPr lang="en-US" sz="3200" b="1" spc="119" dirty="0">
              <a:solidFill>
                <a:srgbClr val="FFFFFF"/>
              </a:solidFill>
            </a:endParaRPr>
          </a:p>
          <a:p>
            <a:pPr marL="342900" indent="-342900" algn="l" fontAlgn="ctr">
              <a:buFont typeface="Wingdings" panose="05000000000000000000" pitchFamily="2" charset="2"/>
              <a:buChar char="v"/>
            </a:pPr>
            <a:r>
              <a:rPr lang="en-US" sz="3200" b="1" spc="119" dirty="0">
                <a:solidFill>
                  <a:srgbClr val="FFFFFF"/>
                </a:solidFill>
              </a:rPr>
              <a:t>For a wider range of fashion items across various price points, Amazon Fashion and Flipkart are better options for the customers. </a:t>
            </a:r>
            <a:br>
              <a:rPr lang="en-US" sz="3200" b="1" spc="119" dirty="0">
                <a:solidFill>
                  <a:srgbClr val="FFFFFF"/>
                </a:solidFill>
              </a:rPr>
            </a:br>
            <a:endParaRPr lang="en-US" sz="3200" b="1" spc="119" dirty="0">
              <a:solidFill>
                <a:srgbClr val="FFFFFF"/>
              </a:solidFill>
            </a:endParaRPr>
          </a:p>
          <a:p>
            <a:pPr marL="342900" indent="-342900" algn="l">
              <a:buFont typeface="Wingdings" panose="05000000000000000000" pitchFamily="2" charset="2"/>
              <a:buChar char="v"/>
            </a:pPr>
            <a:r>
              <a:rPr lang="en-US" sz="3200" b="1" spc="119" dirty="0">
                <a:solidFill>
                  <a:srgbClr val="FFFFFF"/>
                </a:solidFill>
              </a:rPr>
              <a:t>Prioritizing trendy fashion with exclusive collections, Ajio is being be a good choice for the customers. </a:t>
            </a:r>
          </a:p>
        </p:txBody>
      </p:sp>
      <p:sp>
        <p:nvSpPr>
          <p:cNvPr id="7" name="TextBox 7">
            <a:extLst>
              <a:ext uri="{FF2B5EF4-FFF2-40B4-BE49-F238E27FC236}">
                <a16:creationId xmlns:a16="http://schemas.microsoft.com/office/drawing/2014/main" id="{7F4D22F7-08FD-F163-7B92-37C4A15C2AA5}"/>
              </a:ext>
            </a:extLst>
          </p:cNvPr>
          <p:cNvSpPr txBox="1"/>
          <p:nvPr/>
        </p:nvSpPr>
        <p:spPr>
          <a:xfrm>
            <a:off x="5236150" y="2282703"/>
            <a:ext cx="7815701" cy="1247970"/>
          </a:xfrm>
          <a:prstGeom prst="rect">
            <a:avLst/>
          </a:prstGeom>
        </p:spPr>
        <p:txBody>
          <a:bodyPr lIns="0" tIns="0" rIns="0" bIns="0" rtlCol="0" anchor="t">
            <a:spAutoFit/>
          </a:bodyPr>
          <a:lstStyle/>
          <a:p>
            <a:pPr marL="0" lvl="0" indent="0" algn="ctr">
              <a:lnSpc>
                <a:spcPts val="9600"/>
              </a:lnSpc>
            </a:pPr>
            <a:r>
              <a:rPr lang="en-US" sz="10000" spc="-600" dirty="0">
                <a:solidFill>
                  <a:srgbClr val="FFFFFF"/>
                </a:solidFill>
                <a:latin typeface="Rustic Printed"/>
                <a:ea typeface="Rustic Printed"/>
                <a:cs typeface="Rustic Printed"/>
                <a:sym typeface="Rustic Printed"/>
              </a:rPr>
              <a:t>Overall Analysis</a:t>
            </a:r>
          </a:p>
        </p:txBody>
      </p:sp>
    </p:spTree>
    <p:extLst>
      <p:ext uri="{BB962C8B-B14F-4D97-AF65-F5344CB8AC3E}">
        <p14:creationId xmlns:p14="http://schemas.microsoft.com/office/powerpoint/2010/main" val="103700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3" name="Freeform 2">
            <a:extLst>
              <a:ext uri="{FF2B5EF4-FFF2-40B4-BE49-F238E27FC236}">
                <a16:creationId xmlns:a16="http://schemas.microsoft.com/office/drawing/2014/main" id="{E28811CC-BEA7-7521-5F63-1B5573BB95AB}"/>
              </a:ext>
            </a:extLst>
          </p:cNvPr>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4" name="Freeform 2">
            <a:extLst>
              <a:ext uri="{FF2B5EF4-FFF2-40B4-BE49-F238E27FC236}">
                <a16:creationId xmlns:a16="http://schemas.microsoft.com/office/drawing/2014/main" id="{66E7A1C6-C2AD-3625-DBC6-CC925AE67FB7}"/>
              </a:ext>
            </a:extLst>
          </p:cNvPr>
          <p:cNvSpPr/>
          <p:nvPr/>
        </p:nvSpPr>
        <p:spPr>
          <a:xfrm>
            <a:off x="244108" y="33517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chemeClr val="bg2"/>
              </a:gs>
              <a:gs pos="0">
                <a:schemeClr val="accent1">
                  <a:lumMod val="45000"/>
                  <a:lumOff val="55000"/>
                </a:schemeClr>
              </a:gs>
              <a:gs pos="0">
                <a:schemeClr val="accent1">
                  <a:lumMod val="45000"/>
                  <a:lumOff val="55000"/>
                </a:schemeClr>
              </a:gs>
              <a:gs pos="0">
                <a:schemeClr val="bg2"/>
              </a:gs>
            </a:gsLst>
            <a:lin ang="5400000" scaled="1"/>
          </a:gradFill>
        </p:spPr>
      </p:sp>
      <p:sp>
        <p:nvSpPr>
          <p:cNvPr id="5" name="Freeform 3">
            <a:extLst>
              <a:ext uri="{FF2B5EF4-FFF2-40B4-BE49-F238E27FC236}">
                <a16:creationId xmlns:a16="http://schemas.microsoft.com/office/drawing/2014/main" id="{F2EC70E7-2B61-2D1E-48EE-F98B6C52800A}"/>
              </a:ext>
            </a:extLst>
          </p:cNvPr>
          <p:cNvSpPr/>
          <p:nvPr/>
        </p:nvSpPr>
        <p:spPr>
          <a:xfrm>
            <a:off x="11892083" y="1526745"/>
            <a:ext cx="6395918" cy="7233510"/>
          </a:xfrm>
          <a:custGeom>
            <a:avLst/>
            <a:gdLst/>
            <a:ahLst/>
            <a:cxnLst/>
            <a:rect l="l" t="t" r="r" b="b"/>
            <a:pathLst>
              <a:path w="7259909" h="7233510">
                <a:moveTo>
                  <a:pt x="0" y="0"/>
                </a:moveTo>
                <a:lnTo>
                  <a:pt x="7259909" y="0"/>
                </a:lnTo>
                <a:lnTo>
                  <a:pt x="7259909" y="7233510"/>
                </a:lnTo>
                <a:lnTo>
                  <a:pt x="0" y="723351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6" name="TextBox 4">
            <a:extLst>
              <a:ext uri="{FF2B5EF4-FFF2-40B4-BE49-F238E27FC236}">
                <a16:creationId xmlns:a16="http://schemas.microsoft.com/office/drawing/2014/main" id="{3DBA894B-654A-FC65-D140-0C777B1AB0B6}"/>
              </a:ext>
            </a:extLst>
          </p:cNvPr>
          <p:cNvSpPr txBox="1"/>
          <p:nvPr/>
        </p:nvSpPr>
        <p:spPr>
          <a:xfrm>
            <a:off x="1064368" y="335171"/>
            <a:ext cx="8079632" cy="2479077"/>
          </a:xfrm>
          <a:prstGeom prst="rect">
            <a:avLst/>
          </a:prstGeom>
        </p:spPr>
        <p:txBody>
          <a:bodyPr wrap="square"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Strategic Recommendations</a:t>
            </a:r>
          </a:p>
        </p:txBody>
      </p:sp>
      <p:sp>
        <p:nvSpPr>
          <p:cNvPr id="9" name="Rectangle 8">
            <a:extLst>
              <a:ext uri="{FF2B5EF4-FFF2-40B4-BE49-F238E27FC236}">
                <a16:creationId xmlns:a16="http://schemas.microsoft.com/office/drawing/2014/main" id="{538734E8-1CCC-38BE-ABBD-9ECE5A4430BC}"/>
              </a:ext>
            </a:extLst>
          </p:cNvPr>
          <p:cNvSpPr/>
          <p:nvPr/>
        </p:nvSpPr>
        <p:spPr>
          <a:xfrm>
            <a:off x="1093028" y="3640461"/>
            <a:ext cx="3707572" cy="609600"/>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8EBA052-43D4-F804-B13C-639B969B330C}"/>
              </a:ext>
            </a:extLst>
          </p:cNvPr>
          <p:cNvSpPr txBox="1"/>
          <p:nvPr/>
        </p:nvSpPr>
        <p:spPr>
          <a:xfrm>
            <a:off x="1373155" y="3597269"/>
            <a:ext cx="2568524" cy="646331"/>
          </a:xfrm>
          <a:prstGeom prst="rect">
            <a:avLst/>
          </a:prstGeom>
          <a:noFill/>
        </p:spPr>
        <p:txBody>
          <a:bodyPr wrap="none" rtlCol="0">
            <a:spAutoFit/>
          </a:bodyPr>
          <a:lstStyle/>
          <a:p>
            <a:r>
              <a:rPr lang="en-US" sz="3600" b="1" dirty="0">
                <a:solidFill>
                  <a:schemeClr val="bg1"/>
                </a:solidFill>
              </a:rPr>
              <a:t>Key Findings</a:t>
            </a:r>
            <a:endParaRPr lang="en-IN" sz="3600" b="1" dirty="0">
              <a:solidFill>
                <a:schemeClr val="bg1"/>
              </a:solidFill>
            </a:endParaRPr>
          </a:p>
        </p:txBody>
      </p:sp>
      <p:sp>
        <p:nvSpPr>
          <p:cNvPr id="11" name="Rectangle 10">
            <a:extLst>
              <a:ext uri="{FF2B5EF4-FFF2-40B4-BE49-F238E27FC236}">
                <a16:creationId xmlns:a16="http://schemas.microsoft.com/office/drawing/2014/main" id="{6D637F59-AE39-E1DB-A922-57E30EA9DCF2}"/>
              </a:ext>
            </a:extLst>
          </p:cNvPr>
          <p:cNvSpPr/>
          <p:nvPr/>
        </p:nvSpPr>
        <p:spPr>
          <a:xfrm>
            <a:off x="6413335" y="3591031"/>
            <a:ext cx="4735563" cy="609600"/>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E213077-8E49-4606-F877-4D2EBB7F3B62}"/>
              </a:ext>
            </a:extLst>
          </p:cNvPr>
          <p:cNvSpPr txBox="1"/>
          <p:nvPr/>
        </p:nvSpPr>
        <p:spPr>
          <a:xfrm>
            <a:off x="6688858" y="3572664"/>
            <a:ext cx="3960410" cy="646331"/>
          </a:xfrm>
          <a:prstGeom prst="rect">
            <a:avLst/>
          </a:prstGeom>
          <a:noFill/>
        </p:spPr>
        <p:txBody>
          <a:bodyPr wrap="square" rtlCol="0">
            <a:spAutoFit/>
          </a:bodyPr>
          <a:lstStyle/>
          <a:p>
            <a:r>
              <a:rPr lang="en-US" sz="3600" b="1" dirty="0">
                <a:solidFill>
                  <a:schemeClr val="bg1"/>
                </a:solidFill>
              </a:rPr>
              <a:t>Recommendations</a:t>
            </a:r>
            <a:endParaRPr lang="en-IN" sz="3600" b="1" dirty="0">
              <a:solidFill>
                <a:schemeClr val="bg1"/>
              </a:solidFill>
            </a:endParaRPr>
          </a:p>
        </p:txBody>
      </p:sp>
      <p:sp>
        <p:nvSpPr>
          <p:cNvPr id="14" name="Arrow: Pentagon 13">
            <a:extLst>
              <a:ext uri="{FF2B5EF4-FFF2-40B4-BE49-F238E27FC236}">
                <a16:creationId xmlns:a16="http://schemas.microsoft.com/office/drawing/2014/main" id="{F935B26A-ACF5-D4BC-467C-1A78A10892FE}"/>
              </a:ext>
            </a:extLst>
          </p:cNvPr>
          <p:cNvSpPr/>
          <p:nvPr/>
        </p:nvSpPr>
        <p:spPr>
          <a:xfrm>
            <a:off x="1064368" y="4838700"/>
            <a:ext cx="3964832" cy="1306274"/>
          </a:xfrm>
          <a:prstGeom prst="homePlate">
            <a:avLst/>
          </a:prstGeom>
          <a:solidFill>
            <a:schemeClr val="bg2"/>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3600" b="1" dirty="0">
                <a:solidFill>
                  <a:srgbClr val="002060"/>
                </a:solidFill>
              </a:rPr>
              <a:t>Delayed </a:t>
            </a:r>
            <a:br>
              <a:rPr lang="en-US" sz="3600" b="1" dirty="0">
                <a:solidFill>
                  <a:srgbClr val="002060"/>
                </a:solidFill>
              </a:rPr>
            </a:br>
            <a:r>
              <a:rPr lang="en-US" sz="3600" b="1" dirty="0">
                <a:solidFill>
                  <a:srgbClr val="002060"/>
                </a:solidFill>
              </a:rPr>
              <a:t>Delivery</a:t>
            </a:r>
            <a:endParaRPr lang="en-IN" sz="3600" b="1" dirty="0">
              <a:solidFill>
                <a:srgbClr val="002060"/>
              </a:solidFill>
            </a:endParaRPr>
          </a:p>
        </p:txBody>
      </p:sp>
      <p:sp>
        <p:nvSpPr>
          <p:cNvPr id="15" name="Arrow: Pentagon 14">
            <a:extLst>
              <a:ext uri="{FF2B5EF4-FFF2-40B4-BE49-F238E27FC236}">
                <a16:creationId xmlns:a16="http://schemas.microsoft.com/office/drawing/2014/main" id="{AC580612-8AA6-C19D-7CD0-6DF4CAB0A7D2}"/>
              </a:ext>
            </a:extLst>
          </p:cNvPr>
          <p:cNvSpPr/>
          <p:nvPr/>
        </p:nvSpPr>
        <p:spPr>
          <a:xfrm>
            <a:off x="1148506" y="6829336"/>
            <a:ext cx="3964831" cy="1066800"/>
          </a:xfrm>
          <a:prstGeom prst="homePlate">
            <a:avLst/>
          </a:prstGeom>
          <a:solidFill>
            <a:schemeClr val="bg2"/>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3600" b="1" dirty="0">
                <a:solidFill>
                  <a:srgbClr val="002060"/>
                </a:solidFill>
              </a:rPr>
              <a:t>Customer Service</a:t>
            </a:r>
            <a:endParaRPr lang="en-IN" sz="3600" b="1" dirty="0">
              <a:solidFill>
                <a:srgbClr val="002060"/>
              </a:solidFill>
            </a:endParaRPr>
          </a:p>
        </p:txBody>
      </p:sp>
      <p:sp>
        <p:nvSpPr>
          <p:cNvPr id="16" name="Arrow: Pentagon 15">
            <a:extLst>
              <a:ext uri="{FF2B5EF4-FFF2-40B4-BE49-F238E27FC236}">
                <a16:creationId xmlns:a16="http://schemas.microsoft.com/office/drawing/2014/main" id="{6C1085F6-E31E-7128-6B73-5D5EDC8F50A7}"/>
              </a:ext>
            </a:extLst>
          </p:cNvPr>
          <p:cNvSpPr/>
          <p:nvPr/>
        </p:nvSpPr>
        <p:spPr>
          <a:xfrm>
            <a:off x="1148507" y="8690031"/>
            <a:ext cx="3964830" cy="1066800"/>
          </a:xfrm>
          <a:prstGeom prst="homePlate">
            <a:avLst>
              <a:gd name="adj" fmla="val 32857"/>
            </a:avLst>
          </a:prstGeom>
          <a:solidFill>
            <a:schemeClr val="bg2"/>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3600" b="1" dirty="0">
                <a:solidFill>
                  <a:srgbClr val="002060"/>
                </a:solidFill>
              </a:rPr>
              <a:t>Fashion Products</a:t>
            </a:r>
            <a:endParaRPr lang="en-IN" sz="3600" b="1" dirty="0">
              <a:solidFill>
                <a:srgbClr val="002060"/>
              </a:solidFill>
            </a:endParaRPr>
          </a:p>
        </p:txBody>
      </p:sp>
      <p:pic>
        <p:nvPicPr>
          <p:cNvPr id="19" name="Graphic 18" descr="Magnifying glass with solid fill">
            <a:extLst>
              <a:ext uri="{FF2B5EF4-FFF2-40B4-BE49-F238E27FC236}">
                <a16:creationId xmlns:a16="http://schemas.microsoft.com/office/drawing/2014/main" id="{E9B6A5B1-1E95-D863-656B-F1BC7DCF4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24230" y="3648976"/>
            <a:ext cx="609600" cy="609600"/>
          </a:xfrm>
          <a:prstGeom prst="rect">
            <a:avLst/>
          </a:prstGeom>
        </p:spPr>
      </p:pic>
      <p:pic>
        <p:nvPicPr>
          <p:cNvPr id="21" name="Graphic 20" descr="Thumbs up sign with solid fill">
            <a:extLst>
              <a:ext uri="{FF2B5EF4-FFF2-40B4-BE49-F238E27FC236}">
                <a16:creationId xmlns:a16="http://schemas.microsoft.com/office/drawing/2014/main" id="{82186F11-A3DE-C50B-EF4F-3B84689A92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3534" y="3667228"/>
            <a:ext cx="457200" cy="457200"/>
          </a:xfrm>
          <a:prstGeom prst="rect">
            <a:avLst/>
          </a:prstGeom>
        </p:spPr>
      </p:pic>
      <p:sp>
        <p:nvSpPr>
          <p:cNvPr id="24" name="Rectangle 23">
            <a:extLst>
              <a:ext uri="{FF2B5EF4-FFF2-40B4-BE49-F238E27FC236}">
                <a16:creationId xmlns:a16="http://schemas.microsoft.com/office/drawing/2014/main" id="{7E47AAF6-D3BE-40BE-B0BB-B450C08E1320}"/>
              </a:ext>
            </a:extLst>
          </p:cNvPr>
          <p:cNvSpPr/>
          <p:nvPr/>
        </p:nvSpPr>
        <p:spPr>
          <a:xfrm>
            <a:off x="5829685" y="6638500"/>
            <a:ext cx="5815395" cy="1485337"/>
          </a:xfrm>
          <a:prstGeom prst="rect">
            <a:avLst/>
          </a:prstGeom>
          <a:solidFill>
            <a:srgbClr val="52BFAA"/>
          </a:solidFill>
          <a:ln>
            <a:solidFill>
              <a:srgbClr val="002060"/>
            </a:solidFill>
          </a:ln>
        </p:spPr>
        <p:txBody>
          <a:bodyPr rtlCol="0" anchor="ctr"/>
          <a:lstStyle/>
          <a:p>
            <a:pPr algn="ctr"/>
            <a:r>
              <a:rPr lang="en-US" sz="2800" b="1" dirty="0">
                <a:solidFill>
                  <a:schemeClr val="bg1"/>
                </a:solidFill>
              </a:rPr>
              <a:t>Response time should be faster and representatives should be friendly to satisfy the customer</a:t>
            </a:r>
            <a:endParaRPr lang="en-IN" sz="2800" b="1" dirty="0">
              <a:solidFill>
                <a:schemeClr val="bg1"/>
              </a:solidFill>
            </a:endParaRPr>
          </a:p>
        </p:txBody>
      </p:sp>
      <p:sp>
        <p:nvSpPr>
          <p:cNvPr id="25" name="Rectangle 24">
            <a:extLst>
              <a:ext uri="{FF2B5EF4-FFF2-40B4-BE49-F238E27FC236}">
                <a16:creationId xmlns:a16="http://schemas.microsoft.com/office/drawing/2014/main" id="{7C8F9192-C2D2-8B95-6364-062FF3AED84A}"/>
              </a:ext>
            </a:extLst>
          </p:cNvPr>
          <p:cNvSpPr/>
          <p:nvPr/>
        </p:nvSpPr>
        <p:spPr>
          <a:xfrm>
            <a:off x="5829567" y="4818115"/>
            <a:ext cx="5815394" cy="1225286"/>
          </a:xfrm>
          <a:prstGeom prst="rect">
            <a:avLst/>
          </a:prstGeom>
          <a:solidFill>
            <a:srgbClr val="52BFAA"/>
          </a:solidFill>
          <a:ln>
            <a:solidFill>
              <a:srgbClr val="002060"/>
            </a:solidFill>
          </a:ln>
        </p:spPr>
        <p:txBody>
          <a:bodyPr rtlCol="0" anchor="ctr"/>
          <a:lstStyle/>
          <a:p>
            <a:pPr algn="ctr"/>
            <a:r>
              <a:rPr lang="en-US" sz="2800" b="1" dirty="0">
                <a:solidFill>
                  <a:schemeClr val="bg1"/>
                </a:solidFill>
              </a:rPr>
              <a:t>Focus on on-time deliveries to satisfy the customer</a:t>
            </a:r>
            <a:endParaRPr lang="en-IN" sz="2800" b="1" dirty="0">
              <a:solidFill>
                <a:schemeClr val="bg1"/>
              </a:solidFill>
            </a:endParaRPr>
          </a:p>
        </p:txBody>
      </p:sp>
      <p:sp>
        <p:nvSpPr>
          <p:cNvPr id="26" name="Rectangle 25">
            <a:extLst>
              <a:ext uri="{FF2B5EF4-FFF2-40B4-BE49-F238E27FC236}">
                <a16:creationId xmlns:a16="http://schemas.microsoft.com/office/drawing/2014/main" id="{59AFB191-C540-356B-1FAD-6695BDB46353}"/>
              </a:ext>
            </a:extLst>
          </p:cNvPr>
          <p:cNvSpPr/>
          <p:nvPr/>
        </p:nvSpPr>
        <p:spPr>
          <a:xfrm>
            <a:off x="5829566" y="8602906"/>
            <a:ext cx="5815395" cy="1348924"/>
          </a:xfrm>
          <a:prstGeom prst="rect">
            <a:avLst/>
          </a:prstGeom>
          <a:solidFill>
            <a:srgbClr val="52BFAA"/>
          </a:solidFill>
          <a:ln>
            <a:solidFill>
              <a:srgbClr val="002060"/>
            </a:solidFill>
          </a:ln>
        </p:spPr>
        <p:txBody>
          <a:bodyPr rtlCol="0" anchor="ctr"/>
          <a:lstStyle/>
          <a:p>
            <a:pPr algn="ctr"/>
            <a:r>
              <a:rPr lang="en-US" sz="2800" b="1" dirty="0">
                <a:solidFill>
                  <a:schemeClr val="bg1"/>
                </a:solidFill>
              </a:rPr>
              <a:t>Focus more on fashion products in terms of quality, fit and return policy</a:t>
            </a:r>
            <a:endParaRPr lang="en-IN" sz="2800" b="1" dirty="0">
              <a:solidFill>
                <a:schemeClr val="bg1"/>
              </a:solidFill>
            </a:endParaRPr>
          </a:p>
        </p:txBody>
      </p:sp>
    </p:spTree>
    <p:extLst>
      <p:ext uri="{BB962C8B-B14F-4D97-AF65-F5344CB8AC3E}">
        <p14:creationId xmlns:p14="http://schemas.microsoft.com/office/powerpoint/2010/main" val="186865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4359</TotalTime>
  <Words>977</Words>
  <Application>Microsoft Office PowerPoint</Application>
  <PresentationFormat>Custom</PresentationFormat>
  <Paragraphs>91</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Rustic Printed</vt:lpstr>
      <vt:lpstr>Arial</vt:lpstr>
      <vt:lpstr>Wingdings</vt:lpstr>
      <vt:lpstr>Poppins</vt:lpstr>
      <vt:lpstr>Calibri</vt:lpstr>
      <vt:lpstr>DM Sans Bold</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b93669b7 Power BI</cp:lastModifiedBy>
  <cp:revision>137</cp:revision>
  <dcterms:created xsi:type="dcterms:W3CDTF">2006-08-16T00:00:00Z</dcterms:created>
  <dcterms:modified xsi:type="dcterms:W3CDTF">2025-01-23T08:08:09Z</dcterms:modified>
  <dc:identifier>DAGadD4LYLs</dc:identifier>
</cp:coreProperties>
</file>